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24371300" cy="13716000"/>
  <p:notesSz cx="6889750" cy="100187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Lato Light"/>
        <a:ea typeface="Lato Light"/>
        <a:cs typeface="Lato Light"/>
        <a:sym typeface="Lato Light"/>
      </a:defRPr>
    </a:lvl1pPr>
    <a:lvl2pPr marL="0" marR="0" indent="914216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Lato Light"/>
        <a:ea typeface="Lato Light"/>
        <a:cs typeface="Lato Light"/>
        <a:sym typeface="Lato Light"/>
      </a:defRPr>
    </a:lvl2pPr>
    <a:lvl3pPr marL="0" marR="0" indent="1828433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Lato Light"/>
        <a:ea typeface="Lato Light"/>
        <a:cs typeface="Lato Light"/>
        <a:sym typeface="Lato Light"/>
      </a:defRPr>
    </a:lvl3pPr>
    <a:lvl4pPr marL="0" marR="0" indent="2742651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Lato Light"/>
        <a:ea typeface="Lato Light"/>
        <a:cs typeface="Lato Light"/>
        <a:sym typeface="Lato Light"/>
      </a:defRPr>
    </a:lvl4pPr>
    <a:lvl5pPr marL="0" marR="0" indent="3656867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Lato Light"/>
        <a:ea typeface="Lato Light"/>
        <a:cs typeface="Lato Light"/>
        <a:sym typeface="Lato Light"/>
      </a:defRPr>
    </a:lvl5pPr>
    <a:lvl6pPr marL="0" marR="0" indent="4571086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Lato Light"/>
        <a:ea typeface="Lato Light"/>
        <a:cs typeface="Lato Light"/>
        <a:sym typeface="Lato Light"/>
      </a:defRPr>
    </a:lvl6pPr>
    <a:lvl7pPr marL="0" marR="0" indent="5485303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Lato Light"/>
        <a:ea typeface="Lato Light"/>
        <a:cs typeface="Lato Light"/>
        <a:sym typeface="Lato Light"/>
      </a:defRPr>
    </a:lvl7pPr>
    <a:lvl8pPr marL="0" marR="0" indent="6399519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Lato Light"/>
        <a:ea typeface="Lato Light"/>
        <a:cs typeface="Lato Light"/>
        <a:sym typeface="Lato Light"/>
      </a:defRPr>
    </a:lvl8pPr>
    <a:lvl9pPr marL="0" marR="0" indent="7313737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Lato Light"/>
        <a:ea typeface="Lato Light"/>
        <a:cs typeface="Lato Light"/>
        <a:sym typeface="Lato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solidFill>
                <a:srgbClr val="7F7F7F"/>
              </a:solidFill>
              <a:prstDash val="solid"/>
              <a:round/>
            </a:ln>
          </a:left>
          <a:right>
            <a:ln w="12700" cap="flat">
              <a:solidFill>
                <a:srgbClr val="7F7F7F"/>
              </a:solidFill>
              <a:prstDash val="solid"/>
              <a:round/>
            </a:ln>
          </a:right>
          <a:top>
            <a:ln w="12700" cap="flat">
              <a:solidFill>
                <a:srgbClr val="7F7F7F"/>
              </a:solidFill>
              <a:prstDash val="solid"/>
              <a:round/>
            </a:ln>
          </a:top>
          <a:bottom>
            <a:ln w="12700" cap="flat">
              <a:solidFill>
                <a:srgbClr val="7F7F7F"/>
              </a:solidFill>
              <a:prstDash val="solid"/>
              <a:round/>
            </a:ln>
          </a:bottom>
          <a:insideH>
            <a:ln w="12700" cap="flat">
              <a:solidFill>
                <a:srgbClr val="7F7F7F"/>
              </a:solidFill>
              <a:prstDash val="solid"/>
              <a:round/>
            </a:ln>
          </a:insideH>
          <a:insideV>
            <a:ln w="12700" cap="flat">
              <a:solidFill>
                <a:srgbClr val="7F7F7F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solidFill>
                <a:srgbClr val="7F7F7F"/>
              </a:solidFill>
              <a:prstDash val="solid"/>
              <a:round/>
            </a:ln>
          </a:left>
          <a:right>
            <a:ln w="12700" cap="flat">
              <a:solidFill>
                <a:srgbClr val="7F7F7F"/>
              </a:solidFill>
              <a:prstDash val="solid"/>
              <a:round/>
            </a:ln>
          </a:right>
          <a:top>
            <a:ln w="12700" cap="flat">
              <a:solidFill>
                <a:srgbClr val="7F7F7F"/>
              </a:solidFill>
              <a:prstDash val="solid"/>
              <a:round/>
            </a:ln>
          </a:top>
          <a:bottom>
            <a:ln w="12700" cap="flat">
              <a:solidFill>
                <a:srgbClr val="7F7F7F"/>
              </a:solidFill>
              <a:prstDash val="solid"/>
              <a:round/>
            </a:ln>
          </a:bottom>
          <a:insideH>
            <a:ln w="12700" cap="flat">
              <a:solidFill>
                <a:srgbClr val="7F7F7F"/>
              </a:solidFill>
              <a:prstDash val="solid"/>
              <a:round/>
            </a:ln>
          </a:insideH>
          <a:insideV>
            <a:ln w="12700" cap="flat">
              <a:solidFill>
                <a:srgbClr val="7F7F7F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solidFill>
                <a:srgbClr val="7F7F7F"/>
              </a:solidFill>
              <a:prstDash val="solid"/>
              <a:round/>
            </a:ln>
          </a:left>
          <a:right>
            <a:ln w="12700" cap="flat">
              <a:solidFill>
                <a:srgbClr val="7F7F7F"/>
              </a:solidFill>
              <a:prstDash val="solid"/>
              <a:round/>
            </a:ln>
          </a:right>
          <a:top>
            <a:ln w="12700" cap="flat">
              <a:solidFill>
                <a:srgbClr val="7F7F7F"/>
              </a:solidFill>
              <a:prstDash val="solid"/>
              <a:round/>
            </a:ln>
          </a:top>
          <a:bottom>
            <a:ln w="12700" cap="flat">
              <a:solidFill>
                <a:srgbClr val="7F7F7F"/>
              </a:solidFill>
              <a:prstDash val="solid"/>
              <a:round/>
            </a:ln>
          </a:bottom>
          <a:insideH>
            <a:ln w="12700" cap="flat">
              <a:solidFill>
                <a:srgbClr val="7F7F7F"/>
              </a:solidFill>
              <a:prstDash val="solid"/>
              <a:round/>
            </a:ln>
          </a:insideH>
          <a:insideV>
            <a:ln w="12700" cap="flat">
              <a:solidFill>
                <a:srgbClr val="7F7F7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solidFill>
                <a:srgbClr val="7F7F7F"/>
              </a:solidFill>
              <a:prstDash val="solid"/>
              <a:round/>
            </a:ln>
          </a:left>
          <a:right>
            <a:ln w="12700" cap="flat">
              <a:solidFill>
                <a:srgbClr val="7F7F7F"/>
              </a:solidFill>
              <a:prstDash val="solid"/>
              <a:round/>
            </a:ln>
          </a:right>
          <a:top>
            <a:ln w="12700" cap="flat">
              <a:solidFill>
                <a:srgbClr val="7F7F7F"/>
              </a:solidFill>
              <a:prstDash val="solid"/>
              <a:round/>
            </a:ln>
          </a:top>
          <a:bottom>
            <a:ln w="12700" cap="flat">
              <a:solidFill>
                <a:srgbClr val="7F7F7F"/>
              </a:solidFill>
              <a:prstDash val="solid"/>
              <a:round/>
            </a:ln>
          </a:bottom>
          <a:insideH>
            <a:ln w="12700" cap="flat">
              <a:solidFill>
                <a:srgbClr val="7F7F7F"/>
              </a:solidFill>
              <a:prstDash val="solid"/>
              <a:round/>
            </a:ln>
          </a:insideH>
          <a:insideV>
            <a:ln w="12700" cap="flat">
              <a:solidFill>
                <a:srgbClr val="7F7F7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CDE"/>
          </a:solidFill>
        </a:fill>
      </a:tcStyle>
    </a:wholeTbl>
    <a:band2H>
      <a:tcTxStyle/>
      <a:tcStyle>
        <a:tcBdr/>
        <a:fill>
          <a:solidFill>
            <a:srgbClr val="EEEEEF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CECEC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F7F7F"/>
              </a:solidFill>
              <a:prstDash val="solid"/>
              <a:round/>
            </a:ln>
          </a:top>
          <a:bottom>
            <a:ln w="25400" cap="flat">
              <a:solidFill>
                <a:srgbClr val="7F7F7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F7F7F"/>
              </a:solidFill>
              <a:prstDash val="solid"/>
              <a:round/>
            </a:ln>
          </a:top>
          <a:bottom>
            <a:ln w="25400" cap="flat">
              <a:solidFill>
                <a:srgbClr val="7F7F7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40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ko-K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5202399999999999"/>
          <c:y val="4.17533E-2"/>
          <c:w val="0.84297599999999995"/>
          <c:h val="0.7345660000000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</c:v>
                </c:pt>
              </c:strCache>
            </c:strRef>
          </c:tx>
          <c:spPr>
            <a:ln w="635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c:spPr>
          <c:marker>
            <c:symbol val="circle"/>
            <c:size val="12"/>
            <c:spPr>
              <a:solidFill>
                <a:srgbClr val="535353"/>
              </a:solidFill>
              <a:ln w="28575" cap="flat">
                <a:noFill/>
                <a:miter lim="400000"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9F9F9F"/>
                    </a:solidFill>
                    <a:latin typeface="NanumSquare Regular"/>
                  </a:defRPr>
                </a:pPr>
                <a:endParaRPr lang="ko-K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15' 12월</c:v>
                </c:pt>
                <c:pt idx="1">
                  <c:v>16' 3월</c:v>
                </c:pt>
                <c:pt idx="2">
                  <c:v>16' 6월</c:v>
                </c:pt>
                <c:pt idx="3">
                  <c:v>16' 9월</c:v>
                </c:pt>
                <c:pt idx="4">
                  <c:v>16' 12월</c:v>
                </c:pt>
                <c:pt idx="5">
                  <c:v>17' 3월</c:v>
                </c:pt>
                <c:pt idx="6">
                  <c:v>17' 6월</c:v>
                </c:pt>
                <c:pt idx="7">
                  <c:v>17' 9월 </c:v>
                </c:pt>
                <c:pt idx="8">
                  <c:v>17' 12월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1373</c:v>
                </c:pt>
                <c:pt idx="1">
                  <c:v>1373</c:v>
                </c:pt>
                <c:pt idx="2">
                  <c:v>1385</c:v>
                </c:pt>
                <c:pt idx="3">
                  <c:v>1389</c:v>
                </c:pt>
                <c:pt idx="4">
                  <c:v>1393</c:v>
                </c:pt>
                <c:pt idx="5">
                  <c:v>1397</c:v>
                </c:pt>
                <c:pt idx="6">
                  <c:v>1411</c:v>
                </c:pt>
                <c:pt idx="7">
                  <c:v>1410</c:v>
                </c:pt>
                <c:pt idx="8">
                  <c:v>1404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EA-4927-BA0D-F3B79CF85B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IPTV</c:v>
                </c:pt>
              </c:strCache>
            </c:strRef>
          </c:tx>
          <c:spPr>
            <a:ln w="63500" cap="flat">
              <a:solidFill>
                <a:srgbClr val="FF9300"/>
              </a:solidFill>
              <a:custDash>
                <a:ds d="200000" sp="200000"/>
              </a:custDash>
              <a:miter lim="400000"/>
            </a:ln>
            <a:effectLst/>
          </c:spPr>
          <c:marker>
            <c:symbol val="circle"/>
            <c:size val="17"/>
            <c:spPr>
              <a:solidFill>
                <a:srgbClr val="FF9300"/>
              </a:solidFill>
              <a:ln w="28575" cap="flat">
                <a:noFill/>
                <a:miter lim="400000"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9300"/>
                    </a:solidFill>
                    <a:latin typeface="NanumSquare Regular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15' 12월</c:v>
                </c:pt>
                <c:pt idx="1">
                  <c:v>16' 3월</c:v>
                </c:pt>
                <c:pt idx="2">
                  <c:v>16' 6월</c:v>
                </c:pt>
                <c:pt idx="3">
                  <c:v>16' 9월</c:v>
                </c:pt>
                <c:pt idx="4">
                  <c:v>16' 12월</c:v>
                </c:pt>
                <c:pt idx="5">
                  <c:v>17' 3월</c:v>
                </c:pt>
                <c:pt idx="6">
                  <c:v>17' 6월</c:v>
                </c:pt>
                <c:pt idx="7">
                  <c:v>17' 9월 </c:v>
                </c:pt>
                <c:pt idx="8">
                  <c:v>17' 12월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1136</c:v>
                </c:pt>
                <c:pt idx="1">
                  <c:v>1179</c:v>
                </c:pt>
                <c:pt idx="2">
                  <c:v>1220</c:v>
                </c:pt>
                <c:pt idx="3">
                  <c:v>1251</c:v>
                </c:pt>
                <c:pt idx="4">
                  <c:v>1289</c:v>
                </c:pt>
                <c:pt idx="5">
                  <c:v>1326</c:v>
                </c:pt>
                <c:pt idx="6">
                  <c:v>1363</c:v>
                </c:pt>
                <c:pt idx="7">
                  <c:v>1401</c:v>
                </c:pt>
                <c:pt idx="8">
                  <c:v>1433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EA-4927-BA0D-F3B79CF85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2000" b="0" i="0" u="none" strike="noStrike">
                    <a:solidFill>
                      <a:srgbClr val="7F7F7F"/>
                    </a:solidFill>
                    <a:latin typeface="NanumSquare Regular"/>
                  </a:defRPr>
                </a:pPr>
                <a:r>
                  <a:rPr lang="ko-KR" altLang="en-US" sz="2000" b="0" i="0" u="none" strike="noStrike">
                    <a:solidFill>
                      <a:srgbClr val="7F7F7F"/>
                    </a:solidFill>
                    <a:latin typeface="NanumSquare Regular"/>
                  </a:rPr>
                  <a:t>가입자수</a:t>
                </a:r>
                <a:r>
                  <a:rPr lang="en-US" altLang="ko-KR" sz="2000" b="0" i="0" u="none" strike="noStrike">
                    <a:solidFill>
                      <a:srgbClr val="7F7F7F"/>
                    </a:solidFill>
                    <a:latin typeface="NanumSquare Regular"/>
                  </a:rPr>
                  <a:t>(</a:t>
                </a:r>
                <a:r>
                  <a:rPr lang="ko-KR" altLang="en-US" sz="2000" b="0" i="0" u="none" strike="noStrike">
                    <a:solidFill>
                      <a:srgbClr val="7F7F7F"/>
                    </a:solidFill>
                    <a:latin typeface="NanumSquare Regular"/>
                  </a:rPr>
                  <a:t>단위 </a:t>
                </a:r>
                <a:r>
                  <a:rPr lang="en-US" altLang="ko-KR" sz="2000" b="0" i="0" u="none" strike="noStrike">
                    <a:solidFill>
                      <a:srgbClr val="7F7F7F"/>
                    </a:solidFill>
                    <a:latin typeface="NanumSquare Regular"/>
                  </a:rPr>
                  <a:t>: </a:t>
                </a:r>
                <a:r>
                  <a:rPr lang="ko-KR" altLang="en-US" sz="2000" b="0" i="0" u="none" strike="noStrike">
                    <a:solidFill>
                      <a:srgbClr val="7F7F7F"/>
                    </a:solidFill>
                    <a:latin typeface="NanumSquare Regular"/>
                  </a:rPr>
                  <a:t>만가구</a:t>
                </a:r>
                <a:r>
                  <a:rPr lang="en-US" altLang="ko-KR" sz="2000" b="0" i="0" u="none" strike="noStrike">
                    <a:solidFill>
                      <a:srgbClr val="7F7F7F"/>
                    </a:solidFill>
                    <a:latin typeface="NanumSquare Regular"/>
                  </a:rPr>
                  <a:t>)</a:t>
                </a:r>
              </a:p>
            </c:rich>
          </c:tx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AAAAAA"/>
            </a:solidFill>
            <a:prstDash val="solid"/>
            <a:miter lim="800000"/>
          </a:ln>
        </c:spPr>
        <c:txPr>
          <a:bodyPr rot="-2700000"/>
          <a:lstStyle/>
          <a:p>
            <a:pPr>
              <a:defRPr sz="2000" b="0" i="0" u="none" strike="noStrike">
                <a:solidFill>
                  <a:srgbClr val="7F7F7F"/>
                </a:solidFill>
                <a:latin typeface="NanumSquare Regular"/>
              </a:defRPr>
            </a:pPr>
            <a:endParaRPr lang="ko-K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in val="1100"/>
        </c:scaling>
        <c:delete val="0"/>
        <c:axPos val="l"/>
        <c:title>
          <c:tx>
            <c:rich>
              <a:bodyPr rot="-5400000"/>
              <a:lstStyle/>
              <a:p>
                <a:pPr>
                  <a:defRPr sz="2000" b="0" i="0" u="none" strike="noStrike">
                    <a:solidFill>
                      <a:srgbClr val="7F7F7F"/>
                    </a:solidFill>
                    <a:latin typeface="NanumSquare Regular"/>
                  </a:defRPr>
                </a:pPr>
                <a:r>
                  <a:rPr lang="ko-KR" altLang="en-US" sz="2000" b="0" i="0" u="none" strike="noStrike">
                    <a:solidFill>
                      <a:srgbClr val="7F7F7F"/>
                    </a:solidFill>
                    <a:latin typeface="NanumSquare Regular"/>
                  </a:rPr>
                  <a:t>만단위</a:t>
                </a:r>
              </a:p>
            </c:rich>
          </c:tx>
          <c:overlay val="1"/>
        </c:title>
        <c:numFmt formatCode="#,##0" sourceLinked="0"/>
        <c:majorTickMark val="cross"/>
        <c:minorTickMark val="none"/>
        <c:tickLblPos val="nextTo"/>
        <c:spPr>
          <a:ln w="12700" cap="flat">
            <a:solidFill>
              <a:srgbClr val="AAAAAA"/>
            </a:solidFill>
            <a:prstDash val="solid"/>
            <a:miter lim="8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7F7F7F"/>
                </a:solidFill>
                <a:latin typeface="NanumSquare Regular"/>
              </a:defRPr>
            </a:pPr>
            <a:endParaRPr lang="ko-KR"/>
          </a:p>
        </c:txPr>
        <c:crossAx val="2094734552"/>
        <c:crosses val="autoZero"/>
        <c:crossBetween val="between"/>
        <c:majorUnit val="80"/>
        <c:minorUnit val="40"/>
      </c:valAx>
      <c:spPr>
        <a:noFill/>
        <a:ln w="12700" cap="flat">
          <a:solidFill>
            <a:srgbClr val="AAAAAA"/>
          </a:solidFill>
          <a:prstDash val="solid"/>
          <a:miter lim="800000"/>
        </a:ln>
        <a:effectLst/>
      </c:spPr>
    </c:plotArea>
    <c:legend>
      <c:legendPos val="r"/>
      <c:layout>
        <c:manualLayout>
          <c:xMode val="edge"/>
          <c:yMode val="edge"/>
          <c:x val="0.82515499999999997"/>
          <c:y val="0.65557200000000004"/>
          <c:w val="0.13697200000000001"/>
          <c:h val="0.108730999999999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000" b="0" i="0" u="none" strike="noStrike">
              <a:solidFill>
                <a:srgbClr val="7F7F7F"/>
              </a:solidFill>
              <a:latin typeface="NanumSquare Regular"/>
            </a:defRPr>
          </a:pPr>
          <a:endParaRPr lang="ko-K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ko-K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2.8465000000000001E-2"/>
          <c:y val="4.2584799999999999E-2"/>
          <c:w val="0.96653500000000003"/>
          <c:h val="0.809537999999999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IPTV</c:v>
                </c:pt>
              </c:strCache>
            </c:strRef>
          </c:tx>
          <c:spPr>
            <a:ln w="63500" cap="rnd">
              <a:solidFill>
                <a:srgbClr val="FF9300"/>
              </a:solidFill>
              <a:custDash>
                <a:ds d="100000" sp="200000"/>
              </a:custDash>
              <a:miter lim="400000"/>
            </a:ln>
            <a:effectLst/>
          </c:spPr>
          <c:marker>
            <c:symbol val="circle"/>
            <c:size val="12"/>
            <c:spPr>
              <a:solidFill>
                <a:srgbClr val="FF9300"/>
              </a:solidFill>
              <a:ln w="28575" cap="flat">
                <a:noFill/>
                <a:miter lim="400000"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16' 1월</c:v>
                </c:pt>
                <c:pt idx="1">
                  <c:v>16' 7월</c:v>
                </c:pt>
                <c:pt idx="2">
                  <c:v>17' 1월</c:v>
                </c:pt>
                <c:pt idx="3">
                  <c:v>17' 7월</c:v>
                </c:pt>
                <c:pt idx="4">
                  <c:v>18' 1월</c:v>
                </c:pt>
                <c:pt idx="5">
                  <c:v>18' 7월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325</c:v>
                </c:pt>
                <c:pt idx="1">
                  <c:v>375</c:v>
                </c:pt>
                <c:pt idx="2">
                  <c:v>395</c:v>
                </c:pt>
                <c:pt idx="3">
                  <c:v>425</c:v>
                </c:pt>
                <c:pt idx="4">
                  <c:v>440</c:v>
                </c:pt>
                <c:pt idx="5">
                  <c:v>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4-4DED-B62F-C0E32C5EA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AAAAAA"/>
            </a:solidFill>
            <a:prstDash val="solid"/>
            <a:miter lim="800000"/>
          </a:ln>
        </c:spPr>
        <c:txPr>
          <a:bodyPr rot="-2700000"/>
          <a:lstStyle/>
          <a:p>
            <a:pPr>
              <a:defRPr sz="2000" b="0" i="0" u="none" strike="noStrike">
                <a:solidFill>
                  <a:srgbClr val="7F7F7F"/>
                </a:solidFill>
                <a:latin typeface="NanumSquare Regular"/>
              </a:defRPr>
            </a:pPr>
            <a:endParaRPr lang="ko-K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in val="300"/>
        </c:scaling>
        <c:delete val="0"/>
        <c:axPos val="l"/>
        <c:numFmt formatCode="#,##0" sourceLinked="0"/>
        <c:majorTickMark val="cross"/>
        <c:minorTickMark val="none"/>
        <c:tickLblPos val="none"/>
        <c:spPr>
          <a:ln w="12700" cap="flat">
            <a:solidFill>
              <a:srgbClr val="AAAAAA"/>
            </a:solidFill>
            <a:prstDash val="solid"/>
            <a:miter lim="8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7F7F7F"/>
                </a:solidFill>
                <a:latin typeface="Helvetica"/>
              </a:defRPr>
            </a:pPr>
            <a:endParaRPr lang="ko-KR"/>
          </a:p>
        </c:txPr>
        <c:crossAx val="2094734552"/>
        <c:crosses val="autoZero"/>
        <c:crossBetween val="between"/>
        <c:majorUnit val="36"/>
        <c:minorUnit val="18"/>
      </c:valAx>
      <c:spPr>
        <a:noFill/>
        <a:ln w="12700" cap="flat">
          <a:solidFill>
            <a:srgbClr val="AAAAAA"/>
          </a:solidFill>
          <a:prstDash val="solid"/>
          <a:miter lim="8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ko-KR"/>
  <c:roundedCorners val="0"/>
  <c:style val="2"/>
  <c:chart>
    <c:title>
      <c:tx>
        <c:rich>
          <a:bodyPr rot="0"/>
          <a:lstStyle/>
          <a:p>
            <a:pPr>
              <a:defRPr sz="2500" b="0" i="0" u="none" strike="noStrike">
                <a:solidFill>
                  <a:srgbClr val="000000"/>
                </a:solidFill>
                <a:latin typeface="NanumSquare Regular"/>
              </a:defRPr>
            </a:pPr>
            <a:r>
              <a:rPr sz="2500" b="0" i="0" u="none" strike="noStrike">
                <a:solidFill>
                  <a:srgbClr val="000000"/>
                </a:solidFill>
                <a:latin typeface="NanumSquare Regular"/>
              </a:rPr>
              <a:t>성별</a:t>
            </a:r>
          </a:p>
        </c:rich>
      </c:tx>
      <c:layout>
        <c:manualLayout>
          <c:xMode val="edge"/>
          <c:yMode val="edge"/>
          <c:x val="0.465918"/>
          <c:y val="0"/>
          <c:w val="6.8164100000000005E-2"/>
          <c:h val="0.10162400000000001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205868"/>
          <c:y val="0.10162400000000001"/>
          <c:w val="0.58826400000000001"/>
          <c:h val="0.7911240000000000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9300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8DC6-4A37-9A93-8F89DCFB9ED3}"/>
              </c:ext>
            </c:extLst>
          </c:dPt>
          <c:dPt>
            <c:idx val="1"/>
            <c:bubble3D val="0"/>
            <c:spPr>
              <a:solidFill>
                <a:srgbClr val="0076BA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C6-4A37-9A93-8F89DCFB9ED3}"/>
              </c:ext>
            </c:extLst>
          </c:dPt>
          <c:dPt>
            <c:idx val="2"/>
            <c:bubble3D val="0"/>
            <c:spPr>
              <a:solidFill>
                <a:srgbClr val="1DB10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C6-4A37-9A93-8F89DCFB9ED3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DC6-4A37-9A93-8F89DCFB9ED3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DC6-4A37-9A93-8F89DCFB9ED3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DC6-4A37-9A93-8F89DCFB9ED3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500" b="0" i="0" u="none" strike="noStrike">
                    <a:solidFill>
                      <a:srgbClr val="FFFFFF"/>
                    </a:solidFill>
                    <a:latin typeface="NanumSquare Regular"/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여성</c:v>
                </c:pt>
                <c:pt idx="1">
                  <c:v>남성</c:v>
                </c:pt>
                <c:pt idx="2">
                  <c:v>기타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46</c:v>
                </c:pt>
                <c:pt idx="1">
                  <c:v>52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C6-4A37-9A93-8F89DCFB9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3367900000000004"/>
          <c:w val="1"/>
          <c:h val="6.6320500000000004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340" b="0" i="0" u="none" strike="noStrike">
              <a:solidFill>
                <a:srgbClr val="000000"/>
              </a:solidFill>
              <a:latin typeface="NanumSquare Regular"/>
            </a:defRPr>
          </a:pPr>
          <a:endParaRPr lang="ko-K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ko-KR"/>
  <c:roundedCorners val="0"/>
  <c:style val="2"/>
  <c:chart>
    <c:title>
      <c:tx>
        <c:rich>
          <a:bodyPr rot="0"/>
          <a:lstStyle/>
          <a:p>
            <a:pPr>
              <a:defRPr sz="2500" b="0" i="0" u="none" strike="noStrike">
                <a:solidFill>
                  <a:srgbClr val="000000"/>
                </a:solidFill>
                <a:latin typeface="NanumSquare Regular"/>
              </a:defRPr>
            </a:pPr>
            <a:r>
              <a:rPr sz="2500" b="0" i="0" u="none" strike="noStrike">
                <a:solidFill>
                  <a:srgbClr val="000000"/>
                </a:solidFill>
                <a:latin typeface="NanumSquare Regular"/>
              </a:rPr>
              <a:t>연령</a:t>
            </a:r>
          </a:p>
        </c:rich>
      </c:tx>
      <c:layout>
        <c:manualLayout>
          <c:xMode val="edge"/>
          <c:yMode val="edge"/>
          <c:x val="0.417879"/>
          <c:y val="0"/>
          <c:w val="9.8995799999999995E-2"/>
          <c:h val="9.3816700000000003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3.8584599999999997E-2"/>
          <c:y val="9.3816700000000003E-2"/>
          <c:w val="0.85758400000000001"/>
          <c:h val="0.7624739999999999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지역 1</c:v>
                </c:pt>
              </c:strCache>
            </c:strRef>
          </c:tx>
          <c:spPr>
            <a:solidFill>
              <a:srgbClr val="00A2FF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6C34-49AC-8F5E-65183E3527DF}"/>
              </c:ext>
            </c:extLst>
          </c:dPt>
          <c:dPt>
            <c:idx val="1"/>
            <c:bubble3D val="0"/>
            <c:spPr>
              <a:solidFill>
                <a:srgbClr val="61D83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34-49AC-8F5E-65183E3527DF}"/>
              </c:ext>
            </c:extLst>
          </c:dPt>
          <c:dPt>
            <c:idx val="2"/>
            <c:bubble3D val="0"/>
            <c:spPr>
              <a:solidFill>
                <a:srgbClr val="F8BA0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34-49AC-8F5E-65183E3527DF}"/>
              </c:ext>
            </c:extLst>
          </c:dPt>
          <c:dPt>
            <c:idx val="3"/>
            <c:bubble3D val="0"/>
            <c:spPr>
              <a:solidFill>
                <a:srgbClr val="FF260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34-49AC-8F5E-65183E3527DF}"/>
              </c:ext>
            </c:extLst>
          </c:dPt>
          <c:dPt>
            <c:idx val="4"/>
            <c:bubble3D val="0"/>
            <c:spPr>
              <a:solidFill>
                <a:srgbClr val="C2488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34-49AC-8F5E-65183E3527DF}"/>
              </c:ext>
            </c:extLst>
          </c:dPt>
          <c:dPt>
            <c:idx val="5"/>
            <c:bubble3D val="0"/>
            <c:spPr>
              <a:solidFill>
                <a:srgbClr val="5F5F5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6C34-49AC-8F5E-65183E3527DF}"/>
              </c:ext>
            </c:extLst>
          </c:dPt>
          <c:dPt>
            <c:idx val="6"/>
            <c:bubble3D val="0"/>
            <c:spPr>
              <a:solidFill>
                <a:srgbClr val="92929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6C34-49AC-8F5E-65183E3527DF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C34-49AC-8F5E-65183E3527DF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C34-49AC-8F5E-65183E3527DF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C34-49AC-8F5E-65183E3527DF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C34-49AC-8F5E-65183E3527DF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6C34-49AC-8F5E-65183E3527DF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6C34-49AC-8F5E-65183E3527DF}"/>
                </c:ext>
              </c:extLst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6C34-49AC-8F5E-65183E3527DF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500" b="0" i="0" u="none" strike="noStrike">
                    <a:solidFill>
                      <a:srgbClr val="FFFFFF"/>
                    </a:solidFill>
                    <a:latin typeface="NanumSquare Regular"/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0119</c:v>
                </c:pt>
                <c:pt idx="1">
                  <c:v>2130</c:v>
                </c:pt>
                <c:pt idx="2">
                  <c:v>3140</c:v>
                </c:pt>
                <c:pt idx="3">
                  <c:v>4150</c:v>
                </c:pt>
                <c:pt idx="4">
                  <c:v>5160</c:v>
                </c:pt>
                <c:pt idx="5">
                  <c:v>61세이상</c:v>
                </c:pt>
                <c:pt idx="6">
                  <c:v>기타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2.2999999999999998</c:v>
                </c:pt>
                <c:pt idx="1">
                  <c:v>7.7</c:v>
                </c:pt>
                <c:pt idx="2">
                  <c:v>25.8</c:v>
                </c:pt>
                <c:pt idx="3">
                  <c:v>28.5</c:v>
                </c:pt>
                <c:pt idx="4">
                  <c:v>21.1</c:v>
                </c:pt>
                <c:pt idx="5">
                  <c:v>12.7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C34-49AC-8F5E-65183E352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89536499999999997"/>
          <c:w val="1"/>
          <c:h val="0.104635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110" b="0" i="0" u="none" strike="noStrike">
              <a:solidFill>
                <a:srgbClr val="000000"/>
              </a:solidFill>
              <a:latin typeface="NanumSquare Regular"/>
            </a:defRPr>
          </a:pPr>
          <a:endParaRPr lang="ko-K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ko-KR"/>
  <c:roundedCorners val="0"/>
  <c:style val="2"/>
  <c:chart>
    <c:title>
      <c:tx>
        <c:rich>
          <a:bodyPr rot="0"/>
          <a:lstStyle/>
          <a:p>
            <a:pPr>
              <a:defRPr sz="2500" b="0" i="0" u="none" strike="noStrike">
                <a:solidFill>
                  <a:srgbClr val="000000"/>
                </a:solidFill>
                <a:latin typeface="NanumSquare Regular"/>
              </a:defRPr>
            </a:pPr>
            <a:r>
              <a:rPr sz="2500" b="0" i="0" u="none" strike="noStrike">
                <a:solidFill>
                  <a:srgbClr val="000000"/>
                </a:solidFill>
                <a:latin typeface="NanumSquare Regular"/>
              </a:rPr>
              <a:t>지역</a:t>
            </a:r>
          </a:p>
        </c:rich>
      </c:tx>
      <c:layout>
        <c:manualLayout>
          <c:xMode val="edge"/>
          <c:yMode val="edge"/>
          <c:x val="0.44741300000000001"/>
          <c:y val="0"/>
          <c:w val="0.105175"/>
          <c:h val="8.9146199999999995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4.6401600000000001E-2"/>
          <c:y val="8.9146199999999995E-2"/>
          <c:w val="0.90719700000000003"/>
          <c:h val="0.7689770000000000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CB297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7080-43E6-B4DD-21B0F9C3B277}"/>
              </c:ext>
            </c:extLst>
          </c:dPt>
          <c:dPt>
            <c:idx val="1"/>
            <c:bubble3D val="0"/>
            <c:spPr>
              <a:solidFill>
                <a:srgbClr val="83419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80-43E6-B4DD-21B0F9C3B277}"/>
              </c:ext>
            </c:extLst>
          </c:dPt>
          <c:dPt>
            <c:idx val="2"/>
            <c:bubble3D val="0"/>
            <c:spPr>
              <a:solidFill>
                <a:srgbClr val="EF5FA7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80-43E6-B4DD-21B0F9C3B277}"/>
              </c:ext>
            </c:extLst>
          </c:dPt>
          <c:dPt>
            <c:idx val="3"/>
            <c:bubble3D val="0"/>
            <c:spPr>
              <a:solidFill>
                <a:srgbClr val="9D70C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80-43E6-B4DD-21B0F9C3B277}"/>
              </c:ext>
            </c:extLst>
          </c:dPt>
          <c:dPt>
            <c:idx val="4"/>
            <c:bubble3D val="0"/>
            <c:spPr>
              <a:solidFill>
                <a:srgbClr val="99195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80-43E6-B4DD-21B0F9C3B277}"/>
              </c:ext>
            </c:extLst>
          </c:dPt>
          <c:dPt>
            <c:idx val="5"/>
            <c:bubble3D val="0"/>
            <c:spPr>
              <a:solidFill>
                <a:srgbClr val="BF96E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7080-43E6-B4DD-21B0F9C3B277}"/>
              </c:ext>
            </c:extLst>
          </c:dPt>
          <c:dPt>
            <c:idx val="6"/>
            <c:bubble3D val="0"/>
            <c:spPr>
              <a:solidFill>
                <a:srgbClr val="FF968D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7080-43E6-B4DD-21B0F9C3B277}"/>
              </c:ext>
            </c:extLst>
          </c:dPt>
          <c:dPt>
            <c:idx val="7"/>
            <c:bubble3D val="0"/>
            <c:spPr>
              <a:solidFill>
                <a:srgbClr val="D6D5D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7080-43E6-B4DD-21B0F9C3B277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080-43E6-B4DD-21B0F9C3B277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080-43E6-B4DD-21B0F9C3B277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080-43E6-B4DD-21B0F9C3B277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080-43E6-B4DD-21B0F9C3B277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080-43E6-B4DD-21B0F9C3B277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080-43E6-B4DD-21B0F9C3B277}"/>
                </c:ext>
              </c:extLst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080-43E6-B4DD-21B0F9C3B277}"/>
                </c:ext>
              </c:extLst>
            </c:dLbl>
            <c:dLbl>
              <c:idx val="7"/>
              <c:numFmt formatCode="#,##0%" sourceLinked="0"/>
              <c:spPr/>
              <c:txPr>
                <a:bodyPr/>
                <a:lstStyle/>
                <a:p>
                  <a:pPr>
                    <a:defRPr sz="2500" b="0" i="0" u="none" strike="noStrike">
                      <a:solidFill>
                        <a:srgbClr val="FFFFFF"/>
                      </a:solidFill>
                      <a:latin typeface="NanumSquare Regular"/>
                    </a:defRPr>
                  </a:pPr>
                  <a:endParaRPr lang="ko-K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080-43E6-B4DD-21B0F9C3B277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500" b="0" i="0" u="none" strike="noStrike">
                    <a:solidFill>
                      <a:srgbClr val="FFFFFF"/>
                    </a:solidFill>
                    <a:latin typeface="NanumSquare Regular"/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경기</c:v>
                </c:pt>
                <c:pt idx="1">
                  <c:v>서울</c:v>
                </c:pt>
                <c:pt idx="2">
                  <c:v>인천</c:v>
                </c:pt>
                <c:pt idx="3">
                  <c:v>부산</c:v>
                </c:pt>
                <c:pt idx="4">
                  <c:v>대구</c:v>
                </c:pt>
                <c:pt idx="5">
                  <c:v>광주</c:v>
                </c:pt>
                <c:pt idx="6">
                  <c:v>대전</c:v>
                </c:pt>
                <c:pt idx="7">
                  <c:v>울산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26.4</c:v>
                </c:pt>
                <c:pt idx="1">
                  <c:v>22.4</c:v>
                </c:pt>
                <c:pt idx="2">
                  <c:v>6.4</c:v>
                </c:pt>
                <c:pt idx="3">
                  <c:v>7</c:v>
                </c:pt>
                <c:pt idx="4">
                  <c:v>5</c:v>
                </c:pt>
                <c:pt idx="5">
                  <c:v>18</c:v>
                </c:pt>
                <c:pt idx="6">
                  <c:v>2.5</c:v>
                </c:pt>
                <c:pt idx="7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080-43E6-B4DD-21B0F9C3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0193000000000001"/>
          <c:w val="1"/>
          <c:h val="9.8070500000000005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900" b="0" i="0" u="none" strike="noStrike">
              <a:solidFill>
                <a:srgbClr val="000000"/>
              </a:solidFill>
              <a:latin typeface="NanumSquare Regular"/>
            </a:defRPr>
          </a:pPr>
          <a:endParaRPr lang="ko-K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ko-K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18058"/>
          <c:y val="0.121143"/>
          <c:w val="0.84895600000000004"/>
          <c:h val="0.73389199999999999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국내 IPTV VOD 매출</c:v>
                </c:pt>
              </c:strCache>
            </c:strRef>
          </c:tx>
          <c:spPr>
            <a:solidFill>
              <a:schemeClr val="accent2">
                <a:lumOff val="15196"/>
              </a:schemeClr>
            </a:solidFill>
            <a:ln w="12700" cap="flat">
              <a:noFill/>
              <a:miter lim="400000"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9300"/>
                    </a:solidFill>
                    <a:latin typeface="NanumSquare Bold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2986</c:v>
                </c:pt>
                <c:pt idx="1">
                  <c:v>4331</c:v>
                </c:pt>
                <c:pt idx="2">
                  <c:v>5674</c:v>
                </c:pt>
                <c:pt idx="3">
                  <c:v>6380</c:v>
                </c:pt>
                <c:pt idx="4">
                  <c:v>7055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F-46C1-AFD6-5A9C5B919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34552"/>
        <c:axId val="2094734553"/>
      </c:area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700" b="0" i="0" u="none" strike="noStrike">
                    <a:solidFill>
                      <a:srgbClr val="535353"/>
                    </a:solidFill>
                    <a:latin typeface="NanumSquare Regular"/>
                  </a:defRPr>
                </a:pPr>
                <a:r>
                  <a:rPr sz="1700" b="0" i="0" u="none" strike="noStrike">
                    <a:solidFill>
                      <a:srgbClr val="535353"/>
                    </a:solidFill>
                    <a:latin typeface="NanumSquare Regular"/>
                  </a:rPr>
                  <a:t>년도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ECECEC"/>
            </a:solidFill>
            <a:prstDash val="solid"/>
            <a:round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NanumSquare Regular"/>
              </a:defRPr>
            </a:pPr>
            <a:endParaRPr lang="ko-K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ECECEC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700" b="0" i="0" u="none" strike="noStrike">
                    <a:solidFill>
                      <a:srgbClr val="535353"/>
                    </a:solidFill>
                    <a:latin typeface="NanumSquare Regular"/>
                  </a:defRPr>
                </a:pPr>
                <a:r>
                  <a:rPr sz="1700" b="0" i="0" u="none" strike="noStrike">
                    <a:solidFill>
                      <a:srgbClr val="535353"/>
                    </a:solidFill>
                    <a:latin typeface="NanumSquare Regular"/>
                  </a:rPr>
                  <a:t>매출액(억원)</a:t>
                </a:r>
              </a:p>
            </c:rich>
          </c:tx>
          <c:overlay val="1"/>
        </c:title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NanumSquare Regular"/>
              </a:defRPr>
            </a:pPr>
            <a:endParaRPr lang="ko-KR"/>
          </a:p>
        </c:txPr>
        <c:crossAx val="2094734552"/>
        <c:crosses val="autoZero"/>
        <c:crossBetween val="midCat"/>
        <c:majorUnit val="2000"/>
        <c:minorUnit val="1000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9.9729999999999999E-2"/>
          <c:y val="0"/>
          <c:w val="0.84081899999999998"/>
          <c:h val="8.1278000000000003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500" b="0" i="0" u="none" strike="noStrike">
              <a:solidFill>
                <a:srgbClr val="000000"/>
              </a:solidFill>
              <a:latin typeface="NanumSquare Regular"/>
            </a:defRPr>
          </a:pPr>
          <a:endParaRPr lang="ko-K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ko-K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1757099999999999"/>
          <c:y val="4.4284700000000003E-2"/>
          <c:w val="0.86831800000000003"/>
          <c:h val="0.802987000000000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</c:strRef>
          </c:tx>
          <c:spPr>
            <a:ln w="63500" cap="flat">
              <a:solidFill>
                <a:srgbClr val="3B72B9"/>
              </a:solidFill>
              <a:prstDash val="solid"/>
              <a:miter lim="400000"/>
            </a:ln>
            <a:effectLst/>
          </c:spPr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20</c:v>
                </c:pt>
                <c:pt idx="1">
                  <c:v>19</c:v>
                </c:pt>
                <c:pt idx="2">
                  <c:v>17</c:v>
                </c:pt>
                <c:pt idx="3">
                  <c:v>15</c:v>
                </c:pt>
                <c:pt idx="4">
                  <c:v>13</c:v>
                </c:pt>
                <c:pt idx="5">
                  <c:v>11</c:v>
                </c:pt>
                <c:pt idx="6">
                  <c:v>8.5</c:v>
                </c:pt>
                <c:pt idx="7">
                  <c:v>7</c:v>
                </c:pt>
                <c:pt idx="8">
                  <c:v>6</c:v>
                </c:pt>
                <c:pt idx="9">
                  <c:v>4.5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-0.5</c:v>
                </c:pt>
                <c:pt idx="15">
                  <c:v>-1</c:v>
                </c:pt>
                <c:pt idx="16">
                  <c:v>-2</c:v>
                </c:pt>
                <c:pt idx="17">
                  <c:v>-3</c:v>
                </c:pt>
                <c:pt idx="18">
                  <c:v>-4</c:v>
                </c:pt>
                <c:pt idx="19">
                  <c:v>-5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FD8-4721-89AB-4976F8F0A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2400" b="0" i="0" u="none" strike="noStrike">
                    <a:solidFill>
                      <a:srgbClr val="000000"/>
                    </a:solidFill>
                    <a:latin typeface="NanumSquare Regular"/>
                  </a:defRPr>
                </a:pPr>
                <a:r>
                  <a:rPr lang="ko-KR" altLang="en-US" sz="2400" b="0" i="0" u="none" strike="noStrike">
                    <a:solidFill>
                      <a:srgbClr val="000000"/>
                    </a:solidFill>
                    <a:latin typeface="NanumSquare Regular"/>
                  </a:rPr>
                  <a:t>광고시청 횟수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in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NanumSquare Regular"/>
              </a:defRPr>
            </a:pPr>
            <a:endParaRPr lang="ko-K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5"/>
          <c:min val="-10"/>
        </c:scaling>
        <c:delete val="0"/>
        <c:axPos val="l"/>
        <c:majorGridlines>
          <c:spPr>
            <a:ln w="12700" cap="flat">
              <a:solidFill>
                <a:srgbClr val="A6AAA9"/>
              </a:solidFill>
              <a:custDash>
                <a:ds d="1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2400" b="0" i="0" u="none" strike="noStrike">
                    <a:solidFill>
                      <a:srgbClr val="000000"/>
                    </a:solidFill>
                    <a:latin typeface="NanumSquare Regular"/>
                  </a:defRPr>
                </a:pPr>
                <a:r>
                  <a:rPr lang="ko-KR" altLang="en-US" sz="2400" b="0" i="0" u="none" strike="noStrike">
                    <a:solidFill>
                      <a:srgbClr val="000000"/>
                    </a:solidFill>
                    <a:latin typeface="NanumSquare Regular"/>
                  </a:rPr>
                  <a:t>광고도달율 </a:t>
                </a:r>
                <a:r>
                  <a:rPr lang="en-US" altLang="ko-KR" sz="2400" b="0" i="0" u="none" strike="noStrike">
                    <a:solidFill>
                      <a:srgbClr val="000000"/>
                    </a:solidFill>
                    <a:latin typeface="NanumSquare Regular"/>
                  </a:rPr>
                  <a:t>%</a:t>
                </a:r>
              </a:p>
            </c:rich>
          </c:tx>
          <c:layout/>
          <c:overlay val="1"/>
        </c:title>
        <c:numFmt formatCode="General&quot;%&quot;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NanumSquare Regular"/>
              </a:defRPr>
            </a:pPr>
            <a:endParaRPr lang="ko-KR"/>
          </a:p>
        </c:txPr>
        <c:crossAx val="2094734552"/>
        <c:crosses val="min"/>
        <c:crossBetween val="midCat"/>
        <c:majorUnit val="5"/>
        <c:minorUnit val="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/>
          </p:nvPr>
        </p:nvSpPr>
        <p:spPr>
          <a:xfrm>
            <a:off x="107950" y="750888"/>
            <a:ext cx="6673850" cy="3757612"/>
          </a:xfrm>
          <a:prstGeom prst="rect">
            <a:avLst/>
          </a:prstGeom>
        </p:spPr>
        <p:txBody>
          <a:bodyPr lIns="96616" tIns="48308" rIns="96616" bIns="48308"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xfrm>
            <a:off x="918634" y="4758889"/>
            <a:ext cx="5052483" cy="4508421"/>
          </a:xfrm>
          <a:prstGeom prst="rect">
            <a:avLst/>
          </a:prstGeom>
        </p:spPr>
        <p:txBody>
          <a:bodyPr lIns="96616" tIns="48308" rIns="96616" bIns="4830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14216" latinLnBrk="0">
      <a:defRPr sz="2400">
        <a:latin typeface="+mj-lt"/>
        <a:ea typeface="+mj-ea"/>
        <a:cs typeface="+mj-cs"/>
        <a:sym typeface="Montserrat Light"/>
      </a:defRPr>
    </a:lvl1pPr>
    <a:lvl2pPr indent="228600" defTabSz="914216" latinLnBrk="0">
      <a:defRPr sz="2400">
        <a:latin typeface="+mj-lt"/>
        <a:ea typeface="+mj-ea"/>
        <a:cs typeface="+mj-cs"/>
        <a:sym typeface="Montserrat Light"/>
      </a:defRPr>
    </a:lvl2pPr>
    <a:lvl3pPr indent="457200" defTabSz="914216" latinLnBrk="0">
      <a:defRPr sz="2400">
        <a:latin typeface="+mj-lt"/>
        <a:ea typeface="+mj-ea"/>
        <a:cs typeface="+mj-cs"/>
        <a:sym typeface="Montserrat Light"/>
      </a:defRPr>
    </a:lvl3pPr>
    <a:lvl4pPr indent="685800" defTabSz="914216" latinLnBrk="0">
      <a:defRPr sz="2400">
        <a:latin typeface="+mj-lt"/>
        <a:ea typeface="+mj-ea"/>
        <a:cs typeface="+mj-cs"/>
        <a:sym typeface="Montserrat Light"/>
      </a:defRPr>
    </a:lvl4pPr>
    <a:lvl5pPr indent="914400" defTabSz="914216" latinLnBrk="0">
      <a:defRPr sz="2400">
        <a:latin typeface="+mj-lt"/>
        <a:ea typeface="+mj-ea"/>
        <a:cs typeface="+mj-cs"/>
        <a:sym typeface="Montserrat Light"/>
      </a:defRPr>
    </a:lvl5pPr>
    <a:lvl6pPr indent="1143000" defTabSz="914216" latinLnBrk="0">
      <a:defRPr sz="2400">
        <a:latin typeface="+mj-lt"/>
        <a:ea typeface="+mj-ea"/>
        <a:cs typeface="+mj-cs"/>
        <a:sym typeface="Montserrat Light"/>
      </a:defRPr>
    </a:lvl6pPr>
    <a:lvl7pPr indent="1371600" defTabSz="914216" latinLnBrk="0">
      <a:defRPr sz="2400">
        <a:latin typeface="+mj-lt"/>
        <a:ea typeface="+mj-ea"/>
        <a:cs typeface="+mj-cs"/>
        <a:sym typeface="Montserrat Light"/>
      </a:defRPr>
    </a:lvl7pPr>
    <a:lvl8pPr indent="1600200" defTabSz="914216" latinLnBrk="0">
      <a:defRPr sz="2400">
        <a:latin typeface="+mj-lt"/>
        <a:ea typeface="+mj-ea"/>
        <a:cs typeface="+mj-cs"/>
        <a:sym typeface="Montserrat Light"/>
      </a:defRPr>
    </a:lvl8pPr>
    <a:lvl9pPr indent="1828800" defTabSz="914216" latinLnBrk="0">
      <a:defRPr sz="2400">
        <a:latin typeface="+mj-lt"/>
        <a:ea typeface="+mj-ea"/>
        <a:cs typeface="+mj-cs"/>
        <a:sym typeface="Montserrat Ligh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직사각형"/>
          <p:cNvSpPr/>
          <p:nvPr/>
        </p:nvSpPr>
        <p:spPr>
          <a:xfrm>
            <a:off x="743190" y="746762"/>
            <a:ext cx="22884920" cy="122124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1" name="M A R K  0 3   P R E S E N T A T I O N"/>
          <p:cNvSpPr txBox="1"/>
          <p:nvPr/>
        </p:nvSpPr>
        <p:spPr>
          <a:xfrm>
            <a:off x="9854484" y="106827"/>
            <a:ext cx="4662329" cy="576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2" tIns="91392" rIns="91392" bIns="91392">
            <a:spAutoFit/>
          </a:bodyPr>
          <a:lstStyle>
            <a:lvl1pPr algn="ctr" defTabSz="1828800">
              <a:defRPr sz="2400" b="1">
                <a:solidFill>
                  <a:srgbClr val="222222">
                    <a:alpha val="50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M A R K  0 3   P R E S E N T A T I O N</a:t>
            </a:r>
          </a:p>
        </p:txBody>
      </p:sp>
      <p:sp>
        <p:nvSpPr>
          <p:cNvPr id="12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62057" y="13004894"/>
            <a:ext cx="517018" cy="561214"/>
          </a:xfrm>
          <a:prstGeom prst="rect">
            <a:avLst/>
          </a:prstGeom>
        </p:spPr>
        <p:txBody>
          <a:bodyPr lIns="121856" tIns="121856" rIns="121856" bIns="121856"/>
          <a:lstStyle>
            <a:lvl1pPr algn="l" defTabSz="1828800">
              <a:defRPr sz="2000" b="1">
                <a:solidFill>
                  <a:srgbClr val="222222">
                    <a:alpha val="50000"/>
                  </a:srgb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3" name="PAGE NUMBER"/>
          <p:cNvSpPr txBox="1"/>
          <p:nvPr/>
        </p:nvSpPr>
        <p:spPr>
          <a:xfrm>
            <a:off x="536846" y="13048726"/>
            <a:ext cx="1783239" cy="50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2" tIns="91392" rIns="91392" bIns="91392">
            <a:spAutoFit/>
          </a:bodyPr>
          <a:lstStyle>
            <a:lvl1pPr defTabSz="1828800">
              <a:defRPr sz="2000" b="1">
                <a:solidFill>
                  <a:srgbClr val="222222">
                    <a:alpha val="30000"/>
                  </a:srgb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PAGE NUMBER</a:t>
            </a:r>
          </a:p>
        </p:txBody>
      </p:sp>
      <p:sp>
        <p:nvSpPr>
          <p:cNvPr id="124" name="PRESENTATION BY: MARKZUGELBERG"/>
          <p:cNvSpPr txBox="1"/>
          <p:nvPr/>
        </p:nvSpPr>
        <p:spPr>
          <a:xfrm>
            <a:off x="19540579" y="13048726"/>
            <a:ext cx="4285139" cy="50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2" tIns="91392" rIns="91392" bIns="91392">
            <a:spAutoFit/>
          </a:bodyPr>
          <a:lstStyle>
            <a:lvl1pPr algn="r" defTabSz="1828800">
              <a:defRPr sz="2000" b="1">
                <a:solidFill>
                  <a:srgbClr val="222222">
                    <a:alpha val="30000"/>
                  </a:srgb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PRESENTATION BY: MARKZUGELBERG</a:t>
            </a:r>
          </a:p>
        </p:txBody>
      </p:sp>
      <p:sp>
        <p:nvSpPr>
          <p:cNvPr id="125" name="제목 텍스트"/>
          <p:cNvSpPr txBox="1">
            <a:spLocks noGrp="1"/>
          </p:cNvSpPr>
          <p:nvPr>
            <p:ph type="title"/>
          </p:nvPr>
        </p:nvSpPr>
        <p:spPr>
          <a:xfrm>
            <a:off x="1675526" y="1474463"/>
            <a:ext cx="21020248" cy="1246179"/>
          </a:xfrm>
          <a:prstGeom prst="rect">
            <a:avLst/>
          </a:prstGeom>
        </p:spPr>
        <p:txBody>
          <a:bodyPr lIns="91392" tIns="91392" rIns="91392" bIns="91392" anchor="t"/>
          <a:lstStyle>
            <a:lvl1pPr algn="ctr" defTabSz="1828800">
              <a:defRPr sz="8000" b="1">
                <a:solidFill>
                  <a:srgbClr val="22222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제목 텍스트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val 4"/>
          <p:cNvSpPr/>
          <p:nvPr/>
        </p:nvSpPr>
        <p:spPr>
          <a:xfrm rot="16200000">
            <a:off x="22199868" y="666270"/>
            <a:ext cx="521209" cy="52391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13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130252" y="668286"/>
            <a:ext cx="725897" cy="741645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4" name="Picture Placeholder 13"/>
          <p:cNvSpPr>
            <a:spLocks noGrp="1"/>
          </p:cNvSpPr>
          <p:nvPr>
            <p:ph type="pic" idx="13"/>
          </p:nvPr>
        </p:nvSpPr>
        <p:spPr>
          <a:xfrm>
            <a:off x="1" y="0"/>
            <a:ext cx="24423369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4"/>
          <p:cNvSpPr/>
          <p:nvPr/>
        </p:nvSpPr>
        <p:spPr>
          <a:xfrm rot="16200000">
            <a:off x="22199868" y="666270"/>
            <a:ext cx="521209" cy="52391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130252" y="668286"/>
            <a:ext cx="725897" cy="741645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888422" y="5650798"/>
            <a:ext cx="9309101" cy="5756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val 4"/>
          <p:cNvSpPr/>
          <p:nvPr/>
        </p:nvSpPr>
        <p:spPr>
          <a:xfrm rot="16200000">
            <a:off x="22199868" y="666270"/>
            <a:ext cx="521209" cy="52391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15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130252" y="668286"/>
            <a:ext cx="725897" cy="741645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6149725"/>
            <a:ext cx="6099350" cy="54025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77355" y="6149723"/>
            <a:ext cx="6099350" cy="54025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189866" y="6149725"/>
            <a:ext cx="6099350" cy="54025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295796" y="6149723"/>
            <a:ext cx="6099350" cy="54025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val 4"/>
          <p:cNvSpPr/>
          <p:nvPr/>
        </p:nvSpPr>
        <p:spPr>
          <a:xfrm rot="16200000">
            <a:off x="22199868" y="666270"/>
            <a:ext cx="521209" cy="52391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16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130252" y="668286"/>
            <a:ext cx="725897" cy="741645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4" name="Picture Placeholder 2"/>
          <p:cNvSpPr>
            <a:spLocks noGrp="1"/>
          </p:cNvSpPr>
          <p:nvPr>
            <p:ph type="pic" idx="13"/>
          </p:nvPr>
        </p:nvSpPr>
        <p:spPr>
          <a:xfrm>
            <a:off x="1" y="0"/>
            <a:ext cx="24377651" cy="9601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2_Title Slid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"/>
          <p:cNvSpPr/>
          <p:nvPr/>
        </p:nvSpPr>
        <p:spPr>
          <a:xfrm>
            <a:off x="743188" y="746762"/>
            <a:ext cx="22884925" cy="122124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" name="PAGE NUMBER"/>
          <p:cNvSpPr txBox="1"/>
          <p:nvPr/>
        </p:nvSpPr>
        <p:spPr>
          <a:xfrm>
            <a:off x="536844" y="13048726"/>
            <a:ext cx="1783235" cy="500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0" tIns="91390" rIns="91390" bIns="91390">
            <a:spAutoFit/>
          </a:bodyPr>
          <a:lstStyle>
            <a:lvl1pPr defTabSz="1828800">
              <a:defRPr sz="2000" b="1">
                <a:solidFill>
                  <a:srgbClr val="222222">
                    <a:alpha val="30000"/>
                  </a:srgb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PAGE NUMBER</a:t>
            </a:r>
          </a:p>
        </p:txBody>
      </p:sp>
      <p:sp>
        <p:nvSpPr>
          <p:cNvPr id="173" name="제목 텍스트"/>
          <p:cNvSpPr txBox="1">
            <a:spLocks noGrp="1"/>
          </p:cNvSpPr>
          <p:nvPr>
            <p:ph type="title"/>
          </p:nvPr>
        </p:nvSpPr>
        <p:spPr>
          <a:xfrm>
            <a:off x="1675526" y="1474463"/>
            <a:ext cx="21020248" cy="1246182"/>
          </a:xfrm>
          <a:prstGeom prst="rect">
            <a:avLst/>
          </a:prstGeom>
        </p:spPr>
        <p:txBody>
          <a:bodyPr lIns="91390" tIns="91390" rIns="91390" bIns="91390" anchor="t"/>
          <a:lstStyle>
            <a:lvl1pPr algn="ctr" defTabSz="1828800">
              <a:defRPr sz="8000" b="1">
                <a:solidFill>
                  <a:srgbClr val="22222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74" name="CROSSTARGET X WhoWho"/>
          <p:cNvSpPr txBox="1"/>
          <p:nvPr/>
        </p:nvSpPr>
        <p:spPr>
          <a:xfrm>
            <a:off x="10371274" y="106826"/>
            <a:ext cx="3628749" cy="57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0" tIns="91390" rIns="91390" bIns="91390">
            <a:spAutoFit/>
          </a:bodyPr>
          <a:lstStyle>
            <a:lvl1pPr algn="ctr" defTabSz="1828800">
              <a:defRPr sz="2400" b="1">
                <a:solidFill>
                  <a:srgbClr val="222222">
                    <a:alpha val="50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CROSSTARGET X WhoWho</a:t>
            </a:r>
          </a:p>
        </p:txBody>
      </p:sp>
      <p:sp>
        <p:nvSpPr>
          <p:cNvPr id="175" name="OnnuriDMC"/>
          <p:cNvSpPr txBox="1"/>
          <p:nvPr/>
        </p:nvSpPr>
        <p:spPr>
          <a:xfrm>
            <a:off x="22377764" y="13048726"/>
            <a:ext cx="1447956" cy="500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0" tIns="91390" rIns="91390" bIns="91390">
            <a:spAutoFit/>
          </a:bodyPr>
          <a:lstStyle>
            <a:lvl1pPr algn="r" defTabSz="1828800">
              <a:defRPr sz="2000" b="1">
                <a:solidFill>
                  <a:srgbClr val="222222">
                    <a:alpha val="30000"/>
                  </a:srgb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OnnuriDMC</a:t>
            </a:r>
          </a:p>
        </p:txBody>
      </p:sp>
      <p:sp>
        <p:nvSpPr>
          <p:cNvPr id="176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62057" y="13004894"/>
            <a:ext cx="517018" cy="561214"/>
          </a:xfrm>
          <a:prstGeom prst="rect">
            <a:avLst/>
          </a:prstGeom>
        </p:spPr>
        <p:txBody>
          <a:bodyPr lIns="121856" tIns="121856" rIns="121856" bIns="121856"/>
          <a:lstStyle>
            <a:lvl1pPr algn="l" defTabSz="1828800">
              <a:defRPr sz="2000" b="1">
                <a:solidFill>
                  <a:srgbClr val="222222">
                    <a:alpha val="50000"/>
                  </a:srgb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Oval 4"/>
          <p:cNvSpPr/>
          <p:nvPr/>
        </p:nvSpPr>
        <p:spPr>
          <a:xfrm rot="16200000">
            <a:off x="22199868" y="666270"/>
            <a:ext cx="521209" cy="52391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18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130252" y="668286"/>
            <a:ext cx="725897" cy="741645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5" name="Picture Placeholder 2"/>
          <p:cNvSpPr>
            <a:spLocks noGrp="1"/>
          </p:cNvSpPr>
          <p:nvPr>
            <p:ph type="pic" idx="13"/>
          </p:nvPr>
        </p:nvSpPr>
        <p:spPr>
          <a:xfrm>
            <a:off x="-3" y="0"/>
            <a:ext cx="24377653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67066" y="3452062"/>
            <a:ext cx="3008377" cy="30083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val 4"/>
          <p:cNvSpPr/>
          <p:nvPr/>
        </p:nvSpPr>
        <p:spPr>
          <a:xfrm rot="16200000">
            <a:off x="22199868" y="666270"/>
            <a:ext cx="521209" cy="52391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19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130252" y="668286"/>
            <a:ext cx="725897" cy="741645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5" name="Picture Placeholder 4"/>
          <p:cNvSpPr>
            <a:spLocks noGrp="1"/>
          </p:cNvSpPr>
          <p:nvPr>
            <p:ph type="pic" idx="13"/>
          </p:nvPr>
        </p:nvSpPr>
        <p:spPr>
          <a:xfrm>
            <a:off x="0" y="-2"/>
            <a:ext cx="24423370" cy="854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23995" y="5813268"/>
            <a:ext cx="5967616" cy="79027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Oval 4"/>
          <p:cNvSpPr/>
          <p:nvPr/>
        </p:nvSpPr>
        <p:spPr>
          <a:xfrm rot="16200000">
            <a:off x="22199868" y="666270"/>
            <a:ext cx="521209" cy="52391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20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130252" y="668286"/>
            <a:ext cx="725897" cy="741645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5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24377650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136557" y="716155"/>
            <a:ext cx="647831" cy="424145"/>
          </a:xfrm>
          <a:prstGeom prst="rect">
            <a:avLst/>
          </a:prstGeom>
        </p:spPr>
        <p:txBody>
          <a:bodyPr/>
          <a:lstStyle>
            <a:lvl1pPr>
              <a:defRPr spc="96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4"/>
          <p:cNvSpPr/>
          <p:nvPr/>
        </p:nvSpPr>
        <p:spPr>
          <a:xfrm rot="16200000">
            <a:off x="22199868" y="666270"/>
            <a:ext cx="521209" cy="52391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20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130252" y="668286"/>
            <a:ext cx="725897" cy="741645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24377650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22" name="CT_Logo_Final.png" descr="CT_Logo_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43762" y="12771186"/>
            <a:ext cx="2082801" cy="624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제목 텍스트"/>
          <p:cNvSpPr txBox="1">
            <a:spLocks noGrp="1"/>
          </p:cNvSpPr>
          <p:nvPr>
            <p:ph type="title"/>
          </p:nvPr>
        </p:nvSpPr>
        <p:spPr>
          <a:xfrm>
            <a:off x="4831419" y="2306231"/>
            <a:ext cx="14708462" cy="4641020"/>
          </a:xfrm>
          <a:prstGeom prst="rect">
            <a:avLst/>
          </a:prstGeom>
        </p:spPr>
        <p:txBody>
          <a:bodyPr lIns="71400" tIns="71400" rIns="71400" bIns="71400" anchor="b"/>
          <a:lstStyle>
            <a:lvl1pPr algn="ctr" defTabSz="821531">
              <a:lnSpc>
                <a:spcPct val="100000"/>
              </a:lnSpc>
              <a:defRPr sz="11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22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831419" y="7090050"/>
            <a:ext cx="14708462" cy="1588658"/>
          </a:xfrm>
          <a:prstGeom prst="rect">
            <a:avLst/>
          </a:prstGeom>
        </p:spPr>
        <p:txBody>
          <a:bodyPr lIns="71400" tIns="71400" rIns="71400" bIns="71400"/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5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algn="ctr" defTabSz="821531">
              <a:lnSpc>
                <a:spcPct val="100000"/>
              </a:lnSpc>
              <a:spcBef>
                <a:spcPts val="0"/>
              </a:spcBef>
              <a:defRPr sz="5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algn="ctr" defTabSz="821531">
              <a:lnSpc>
                <a:spcPct val="100000"/>
              </a:lnSpc>
              <a:spcBef>
                <a:spcPts val="0"/>
              </a:spcBef>
              <a:defRPr sz="5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algn="ctr" defTabSz="821531">
              <a:lnSpc>
                <a:spcPct val="100000"/>
              </a:lnSpc>
              <a:spcBef>
                <a:spcPts val="0"/>
              </a:spcBef>
              <a:defRPr sz="5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algn="ctr" defTabSz="821531">
              <a:lnSpc>
                <a:spcPct val="100000"/>
              </a:lnSpc>
              <a:spcBef>
                <a:spcPts val="0"/>
              </a:spcBef>
              <a:defRPr sz="5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pic>
        <p:nvPicPr>
          <p:cNvPr id="221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925" y="12614964"/>
            <a:ext cx="3987482" cy="71905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47793" y="13069825"/>
            <a:ext cx="466194" cy="477597"/>
          </a:xfrm>
          <a:prstGeom prst="rect">
            <a:avLst/>
          </a:prstGeom>
        </p:spPr>
        <p:txBody>
          <a:bodyPr lIns="71400" tIns="71400" rIns="71400" bIns="71400" anchor="t"/>
          <a:lstStyle>
            <a:lvl1pPr defTabSz="821531">
              <a:defRPr sz="22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lin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그룹"/>
          <p:cNvGrpSpPr/>
          <p:nvPr/>
        </p:nvGrpSpPr>
        <p:grpSpPr>
          <a:xfrm>
            <a:off x="-3" y="3571"/>
            <a:ext cx="24371304" cy="2157877"/>
            <a:chOff x="0" y="0"/>
            <a:chExt cx="24371302" cy="2157875"/>
          </a:xfrm>
        </p:grpSpPr>
        <p:sp>
          <p:nvSpPr>
            <p:cNvPr id="229" name="선"/>
            <p:cNvSpPr/>
            <p:nvPr/>
          </p:nvSpPr>
          <p:spPr>
            <a:xfrm>
              <a:off x="0" y="2157875"/>
              <a:ext cx="24371302" cy="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miter lim="400000"/>
            </a:ln>
            <a:effectLst/>
          </p:spPr>
          <p:txBody>
            <a:bodyPr wrap="square" lIns="53550" tIns="53550" rIns="53550" bIns="53550" numCol="1" anchor="ctr">
              <a:noAutofit/>
            </a:bodyPr>
            <a:lstStyle/>
            <a:p>
              <a:pPr defTabSz="457200">
                <a:lnSpc>
                  <a:spcPct val="110000"/>
                </a:lnSpc>
                <a:defRPr sz="2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0" name="직사각형"/>
            <p:cNvSpPr/>
            <p:nvPr/>
          </p:nvSpPr>
          <p:spPr>
            <a:xfrm>
              <a:off x="-1" y="0"/>
              <a:ext cx="24371301" cy="2151529"/>
            </a:xfrm>
            <a:prstGeom prst="rect">
              <a:avLst/>
            </a:prstGeom>
            <a:solidFill>
              <a:srgbClr val="000000">
                <a:alpha val="300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28560" tIns="28560" rIns="28560" bIns="28560" numCol="1" anchor="ctr">
              <a:noAutofit/>
            </a:bodyPr>
            <a:lstStyle/>
            <a:p>
              <a:pPr algn="ctr" defTabSz="457200">
                <a:defRPr sz="24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239" name="그룹"/>
          <p:cNvGrpSpPr/>
          <p:nvPr/>
        </p:nvGrpSpPr>
        <p:grpSpPr>
          <a:xfrm rot="10800000">
            <a:off x="678029" y="329368"/>
            <a:ext cx="1396274" cy="1396274"/>
            <a:chOff x="-4231" y="-4231"/>
            <a:chExt cx="1396272" cy="1396272"/>
          </a:xfrm>
        </p:grpSpPr>
        <p:sp>
          <p:nvSpPr>
            <p:cNvPr id="232" name="모서리가 둥근 직사각형"/>
            <p:cNvSpPr/>
            <p:nvPr/>
          </p:nvSpPr>
          <p:spPr>
            <a:xfrm>
              <a:off x="-4232" y="-4232"/>
              <a:ext cx="1396274" cy="1396274"/>
            </a:xfrm>
            <a:prstGeom prst="roundRect">
              <a:avLst>
                <a:gd name="adj" fmla="val 48421"/>
              </a:avLst>
            </a:prstGeom>
            <a:solidFill>
              <a:srgbClr val="FFFFFF">
                <a:alpha val="1000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28560" tIns="28560" rIns="28560" bIns="28560" numCol="1" anchor="ctr">
              <a:noAutofit/>
            </a:bodyPr>
            <a:lstStyle/>
            <a:p>
              <a:pPr algn="ctr" defTabSz="457200">
                <a:defRPr sz="24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3" name="모서리가 둥근 직사각형"/>
            <p:cNvSpPr/>
            <p:nvPr/>
          </p:nvSpPr>
          <p:spPr>
            <a:xfrm>
              <a:off x="94866" y="94824"/>
              <a:ext cx="1197410" cy="119741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6395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28560" tIns="28560" rIns="28560" bIns="28560" numCol="1" anchor="ctr">
              <a:noAutofit/>
            </a:bodyPr>
            <a:lstStyle/>
            <a:p>
              <a:pPr defTabSz="457200">
                <a:defRPr sz="24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4" name="선"/>
            <p:cNvSpPr/>
            <p:nvPr/>
          </p:nvSpPr>
          <p:spPr>
            <a:xfrm>
              <a:off x="319992" y="58322"/>
              <a:ext cx="746730" cy="12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extrusionOk="0">
                  <a:moveTo>
                    <a:pt x="0" y="21508"/>
                  </a:moveTo>
                  <a:cubicBezTo>
                    <a:pt x="3282" y="6895"/>
                    <a:pt x="7089" y="-92"/>
                    <a:pt x="10858" y="1"/>
                  </a:cubicBezTo>
                  <a:cubicBezTo>
                    <a:pt x="14673" y="96"/>
                    <a:pt x="18448" y="7446"/>
                    <a:pt x="21600" y="21485"/>
                  </a:cubicBezTo>
                </a:path>
              </a:pathLst>
            </a:custGeom>
            <a:noFill/>
            <a:ln w="50800" cap="flat">
              <a:solidFill>
                <a:srgbClr val="3B72B9"/>
              </a:solidFill>
              <a:prstDash val="solid"/>
              <a:miter lim="400000"/>
            </a:ln>
            <a:effectLst/>
          </p:spPr>
          <p:txBody>
            <a:bodyPr wrap="square" lIns="38080" tIns="38080" rIns="38080" bIns="3808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5" name="선"/>
            <p:cNvSpPr/>
            <p:nvPr/>
          </p:nvSpPr>
          <p:spPr>
            <a:xfrm>
              <a:off x="58326" y="180263"/>
              <a:ext cx="261849" cy="71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1600" extrusionOk="0">
                  <a:moveTo>
                    <a:pt x="2424" y="21600"/>
                  </a:moveTo>
                  <a:cubicBezTo>
                    <a:pt x="-1090" y="17402"/>
                    <a:pt x="-736" y="12891"/>
                    <a:pt x="3173" y="8837"/>
                  </a:cubicBezTo>
                  <a:cubicBezTo>
                    <a:pt x="6477" y="5411"/>
                    <a:pt x="12318" y="2311"/>
                    <a:pt x="20510" y="0"/>
                  </a:cubicBezTo>
                </a:path>
              </a:pathLst>
            </a:custGeom>
            <a:noFill/>
            <a:ln w="50800" cap="flat">
              <a:solidFill>
                <a:srgbClr val="8ABEDD"/>
              </a:solidFill>
              <a:prstDash val="solid"/>
              <a:miter lim="400000"/>
            </a:ln>
            <a:effectLst/>
          </p:spPr>
          <p:txBody>
            <a:bodyPr wrap="square" lIns="38080" tIns="38080" rIns="38080" bIns="3808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6" name="선"/>
            <p:cNvSpPr/>
            <p:nvPr/>
          </p:nvSpPr>
          <p:spPr>
            <a:xfrm>
              <a:off x="88812" y="889048"/>
              <a:ext cx="604197" cy="438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6380" y="21594"/>
                    <a:pt x="11552" y="19167"/>
                    <a:pt x="7701" y="15061"/>
                  </a:cubicBezTo>
                  <a:cubicBezTo>
                    <a:pt x="4151" y="11275"/>
                    <a:pt x="1432" y="6062"/>
                    <a:pt x="0" y="0"/>
                  </a:cubicBezTo>
                </a:path>
              </a:pathLst>
            </a:custGeom>
            <a:noFill/>
            <a:ln w="50800" cap="flat">
              <a:solidFill>
                <a:srgbClr val="B6E7F2"/>
              </a:solidFill>
              <a:prstDash val="solid"/>
              <a:miter lim="400000"/>
            </a:ln>
            <a:effectLst/>
          </p:spPr>
          <p:txBody>
            <a:bodyPr wrap="square" lIns="38080" tIns="38080" rIns="38080" bIns="3808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7" name="선"/>
            <p:cNvSpPr/>
            <p:nvPr/>
          </p:nvSpPr>
          <p:spPr>
            <a:xfrm>
              <a:off x="1066883" y="180263"/>
              <a:ext cx="261823" cy="71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extrusionOk="0">
                  <a:moveTo>
                    <a:pt x="0" y="0"/>
                  </a:moveTo>
                  <a:cubicBezTo>
                    <a:pt x="8610" y="2414"/>
                    <a:pt x="14863" y="5784"/>
                    <a:pt x="18110" y="9565"/>
                  </a:cubicBezTo>
                  <a:cubicBezTo>
                    <a:pt x="21358" y="13347"/>
                    <a:pt x="21600" y="17540"/>
                    <a:pt x="18189" y="21600"/>
                  </a:cubicBezTo>
                </a:path>
              </a:pathLst>
            </a:custGeom>
            <a:noFill/>
            <a:ln w="50800" cap="flat">
              <a:solidFill>
                <a:srgbClr val="FF8A4F"/>
              </a:solidFill>
              <a:prstDash val="solid"/>
              <a:miter lim="400000"/>
            </a:ln>
            <a:effectLst/>
          </p:spPr>
          <p:txBody>
            <a:bodyPr wrap="square" lIns="38080" tIns="38080" rIns="38080" bIns="3808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8" name="선"/>
            <p:cNvSpPr/>
            <p:nvPr/>
          </p:nvSpPr>
          <p:spPr>
            <a:xfrm>
              <a:off x="693437" y="889048"/>
              <a:ext cx="604067" cy="438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21600" y="0"/>
                  </a:moveTo>
                  <a:cubicBezTo>
                    <a:pt x="20124" y="6272"/>
                    <a:pt x="17289" y="11566"/>
                    <a:pt x="13630" y="15343"/>
                  </a:cubicBezTo>
                  <a:cubicBezTo>
                    <a:pt x="9789" y="19308"/>
                    <a:pt x="5039" y="21600"/>
                    <a:pt x="0" y="21594"/>
                  </a:cubicBezTo>
                </a:path>
              </a:pathLst>
            </a:custGeom>
            <a:noFill/>
            <a:ln w="50800" cap="flat">
              <a:solidFill>
                <a:srgbClr val="FFD773"/>
              </a:solidFill>
              <a:prstDash val="solid"/>
              <a:miter lim="400000"/>
            </a:ln>
            <a:effectLst/>
          </p:spPr>
          <p:txBody>
            <a:bodyPr wrap="square" lIns="38080" tIns="38080" rIns="38080" bIns="3808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240" name="모서리가 둥근 직사각형"/>
          <p:cNvSpPr/>
          <p:nvPr/>
        </p:nvSpPr>
        <p:spPr>
          <a:xfrm>
            <a:off x="23033496" y="481259"/>
            <a:ext cx="1700055" cy="584756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rgbClr val="FFFFFF"/>
            </a:solidFill>
            <a:miter lim="400000"/>
          </a:ln>
        </p:spPr>
        <p:txBody>
          <a:bodyPr lIns="28560" tIns="28560" rIns="28560" bIns="28560" anchor="ctr"/>
          <a:lstStyle/>
          <a:p>
            <a:pPr algn="ctr" defTabSz="457200">
              <a:defRPr sz="2400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243" name="그룹"/>
          <p:cNvGrpSpPr/>
          <p:nvPr/>
        </p:nvGrpSpPr>
        <p:grpSpPr>
          <a:xfrm>
            <a:off x="-1" y="13077758"/>
            <a:ext cx="24371304" cy="634670"/>
            <a:chOff x="0" y="0"/>
            <a:chExt cx="24371303" cy="634669"/>
          </a:xfrm>
        </p:grpSpPr>
        <p:sp>
          <p:nvSpPr>
            <p:cNvPr id="241" name="직사각형"/>
            <p:cNvSpPr/>
            <p:nvPr/>
          </p:nvSpPr>
          <p:spPr>
            <a:xfrm>
              <a:off x="0" y="0"/>
              <a:ext cx="24371300" cy="634670"/>
            </a:xfrm>
            <a:prstGeom prst="rect">
              <a:avLst/>
            </a:prstGeom>
            <a:solidFill>
              <a:srgbClr val="000000">
                <a:alpha val="300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28560" tIns="28560" rIns="28560" bIns="28560" numCol="1" anchor="ctr">
              <a:noAutofit/>
            </a:bodyPr>
            <a:lstStyle/>
            <a:p>
              <a:pPr algn="ctr" defTabSz="457200">
                <a:defRPr sz="24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2" name="선"/>
            <p:cNvSpPr/>
            <p:nvPr/>
          </p:nvSpPr>
          <p:spPr>
            <a:xfrm>
              <a:off x="0" y="0"/>
              <a:ext cx="24371303" cy="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miter lim="400000"/>
            </a:ln>
            <a:effectLst/>
          </p:spPr>
          <p:txBody>
            <a:bodyPr wrap="square" lIns="53550" tIns="53550" rIns="53550" bIns="53550" numCol="1" anchor="ctr">
              <a:noAutofit/>
            </a:bodyPr>
            <a:lstStyle/>
            <a:p>
              <a:pPr defTabSz="457200">
                <a:lnSpc>
                  <a:spcPct val="110000"/>
                </a:lnSpc>
                <a:defRPr sz="28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4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3549087" y="570542"/>
            <a:ext cx="408852" cy="425422"/>
          </a:xfrm>
          <a:prstGeom prst="rect">
            <a:avLst/>
          </a:prstGeom>
        </p:spPr>
        <p:txBody>
          <a:bodyPr lIns="28560" tIns="28560" rIns="28560" bIns="28560" anchor="t"/>
          <a:lstStyle>
            <a:lvl1pPr defTabSz="584200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5" name="Headline"/>
          <p:cNvSpPr txBox="1">
            <a:spLocks noGrp="1"/>
          </p:cNvSpPr>
          <p:nvPr>
            <p:ph type="body" sz="quarter" idx="13"/>
          </p:nvPr>
        </p:nvSpPr>
        <p:spPr>
          <a:xfrm>
            <a:off x="10464438" y="100530"/>
            <a:ext cx="3442424" cy="1447761"/>
          </a:xfrm>
          <a:prstGeom prst="rect">
            <a:avLst/>
          </a:prstGeom>
        </p:spPr>
        <p:txBody>
          <a:bodyPr wrap="none" lIns="38080" tIns="38080" rIns="38080" bIns="3808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9000" b="1" spc="0">
                <a:solidFill>
                  <a:srgbClr val="000000"/>
                </a:solidFill>
                <a:latin typeface="BebasNeue"/>
                <a:ea typeface="BebasNeue"/>
                <a:cs typeface="BebasNeue"/>
                <a:sym typeface="BebasNeue"/>
              </a:defRPr>
            </a:lvl1pPr>
          </a:lstStyle>
          <a:p>
            <a:r>
              <a:t>Headline</a:t>
            </a:r>
          </a:p>
        </p:txBody>
      </p:sp>
      <p:sp>
        <p:nvSpPr>
          <p:cNvPr id="246" name="featuring beautiful design for your presentations"/>
          <p:cNvSpPr txBox="1">
            <a:spLocks noGrp="1"/>
          </p:cNvSpPr>
          <p:nvPr>
            <p:ph type="body" sz="quarter" idx="14"/>
          </p:nvPr>
        </p:nvSpPr>
        <p:spPr>
          <a:xfrm>
            <a:off x="7474646" y="1217770"/>
            <a:ext cx="9422008" cy="596861"/>
          </a:xfrm>
          <a:prstGeom prst="rect">
            <a:avLst/>
          </a:prstGeom>
        </p:spPr>
        <p:txBody>
          <a:bodyPr wrap="none" lIns="38080" tIns="38080" rIns="38080" bIns="38080" anchor="ctr">
            <a:spAutoFit/>
          </a:bodyPr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3400" i="1" spc="34">
                <a:solidFill>
                  <a:srgbClr val="000000"/>
                </a:solidFill>
              </a:defRPr>
            </a:pPr>
            <a:r>
              <a:t>featuring </a:t>
            </a:r>
            <a:r>
              <a:rPr>
                <a:solidFill>
                  <a:srgbClr val="FF8A4F"/>
                </a:solidFill>
              </a:rPr>
              <a:t>beautiful design </a:t>
            </a:r>
            <a:r>
              <a:t>for your presentations</a:t>
            </a:r>
          </a:p>
        </p:txBody>
      </p:sp>
      <p:sp>
        <p:nvSpPr>
          <p:cNvPr id="247" name=""/>
          <p:cNvSpPr txBox="1">
            <a:spLocks noGrp="1"/>
          </p:cNvSpPr>
          <p:nvPr>
            <p:ph type="body" sz="quarter" idx="15"/>
          </p:nvPr>
        </p:nvSpPr>
        <p:spPr>
          <a:xfrm>
            <a:off x="1090436" y="748124"/>
            <a:ext cx="571461" cy="558762"/>
          </a:xfrm>
          <a:prstGeom prst="rect">
            <a:avLst/>
          </a:prstGeom>
        </p:spPr>
        <p:txBody>
          <a:bodyPr wrap="none" lIns="38080" tIns="38080" rIns="38080" bIns="3808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3800">
                <a:solidFill>
                  <a:srgbClr val="000000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r>
              <a:t></a:t>
            </a:r>
          </a:p>
        </p:txBody>
      </p:sp>
      <p:sp>
        <p:nvSpPr>
          <p:cNvPr id="248" name="Peak"/>
          <p:cNvSpPr txBox="1"/>
          <p:nvPr/>
        </p:nvSpPr>
        <p:spPr>
          <a:xfrm>
            <a:off x="634669" y="13204613"/>
            <a:ext cx="634199" cy="38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080" tIns="38080" rIns="38080" bIns="38080" anchor="ctr">
            <a:spAutoFit/>
          </a:bodyPr>
          <a:lstStyle>
            <a:lvl1pPr defTabSz="584200">
              <a:defRPr sz="2000" spc="19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Peak</a:t>
            </a:r>
          </a:p>
        </p:txBody>
      </p:sp>
      <p:sp>
        <p:nvSpPr>
          <p:cNvPr id="249" name="Script"/>
          <p:cNvSpPr txBox="1"/>
          <p:nvPr/>
        </p:nvSpPr>
        <p:spPr>
          <a:xfrm>
            <a:off x="1193178" y="13204613"/>
            <a:ext cx="730338" cy="38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080" tIns="38080" rIns="38080" bIns="38080" anchor="ctr">
            <a:spAutoFit/>
          </a:bodyPr>
          <a:lstStyle>
            <a:lvl1pPr defTabSz="584200">
              <a:defRPr sz="2000" spc="19">
                <a:solidFill>
                  <a:srgbClr val="000000"/>
                </a:solidFill>
              </a:defRPr>
            </a:lvl1pPr>
          </a:lstStyle>
          <a:p>
            <a:r>
              <a:t>Script</a:t>
            </a:r>
          </a:p>
        </p:txBody>
      </p:sp>
      <p:sp>
        <p:nvSpPr>
          <p:cNvPr id="250" name="www.companyname.com"/>
          <p:cNvSpPr txBox="1"/>
          <p:nvPr/>
        </p:nvSpPr>
        <p:spPr>
          <a:xfrm>
            <a:off x="10742187" y="13204613"/>
            <a:ext cx="2886926" cy="38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080" tIns="38080" rIns="38080" bIns="38080" anchor="ctr">
            <a:spAutoFit/>
          </a:bodyPr>
          <a:lstStyle>
            <a:lvl1pPr algn="ctr" defTabSz="584200">
              <a:defRPr sz="2000" spc="19">
                <a:solidFill>
                  <a:srgbClr val="000000"/>
                </a:solidFill>
              </a:defRPr>
            </a:lvl1pPr>
          </a:lstStyle>
          <a:p>
            <a:r>
              <a:t>www.companyname.com</a:t>
            </a:r>
          </a:p>
        </p:txBody>
      </p:sp>
      <p:sp>
        <p:nvSpPr>
          <p:cNvPr id="251" name=""/>
          <p:cNvSpPr txBox="1"/>
          <p:nvPr/>
        </p:nvSpPr>
        <p:spPr>
          <a:xfrm>
            <a:off x="22355224" y="13185560"/>
            <a:ext cx="393661" cy="431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080" tIns="38080" rIns="38080" bIns="38080" anchor="ctr">
            <a:spAutoFit/>
          </a:bodyPr>
          <a:lstStyle>
            <a:lvl1pPr algn="ctr" defTabSz="584200">
              <a:defRPr sz="2800">
                <a:solidFill>
                  <a:srgbClr val="000000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r>
              <a:t></a:t>
            </a:r>
          </a:p>
        </p:txBody>
      </p:sp>
      <p:sp>
        <p:nvSpPr>
          <p:cNvPr id="252" name=""/>
          <p:cNvSpPr txBox="1"/>
          <p:nvPr/>
        </p:nvSpPr>
        <p:spPr>
          <a:xfrm>
            <a:off x="23359814" y="13185560"/>
            <a:ext cx="393661" cy="431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080" tIns="38080" rIns="38080" bIns="38080" anchor="ctr">
            <a:spAutoFit/>
          </a:bodyPr>
          <a:lstStyle>
            <a:lvl1pPr algn="ctr" defTabSz="584200">
              <a:defRPr sz="2800">
                <a:solidFill>
                  <a:srgbClr val="000000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r>
              <a:t></a:t>
            </a:r>
          </a:p>
        </p:txBody>
      </p:sp>
      <p:sp>
        <p:nvSpPr>
          <p:cNvPr id="253" name=""/>
          <p:cNvSpPr txBox="1"/>
          <p:nvPr/>
        </p:nvSpPr>
        <p:spPr>
          <a:xfrm>
            <a:off x="22857519" y="13185560"/>
            <a:ext cx="393661" cy="431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080" tIns="38080" rIns="38080" bIns="38080" anchor="ctr">
            <a:spAutoFit/>
          </a:bodyPr>
          <a:lstStyle>
            <a:lvl1pPr algn="ctr" defTabSz="584200">
              <a:defRPr sz="2800">
                <a:solidFill>
                  <a:srgbClr val="000000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r>
              <a:t>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lean Layout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사각형"/>
          <p:cNvSpPr/>
          <p:nvPr/>
        </p:nvSpPr>
        <p:spPr>
          <a:xfrm>
            <a:off x="22776646" y="1096122"/>
            <a:ext cx="904504" cy="904504"/>
          </a:xfrm>
          <a:prstGeom prst="rect">
            <a:avLst/>
          </a:prstGeom>
          <a:solidFill>
            <a:srgbClr val="56BEEC"/>
          </a:solidFill>
          <a:ln w="12700">
            <a:miter lim="400000"/>
          </a:ln>
        </p:spPr>
        <p:txBody>
          <a:bodyPr lIns="91392" tIns="91392" rIns="91392" bIns="91392" anchor="ctr"/>
          <a:lstStyle/>
          <a:p>
            <a:pPr algn="ctr" defTabSz="914400">
              <a:defRPr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1" name="직사각형"/>
          <p:cNvSpPr/>
          <p:nvPr/>
        </p:nvSpPr>
        <p:spPr>
          <a:xfrm>
            <a:off x="-1" y="1522686"/>
            <a:ext cx="704484" cy="285602"/>
          </a:xfrm>
          <a:prstGeom prst="rect">
            <a:avLst/>
          </a:prstGeom>
          <a:solidFill>
            <a:srgbClr val="56BEEC"/>
          </a:solidFill>
          <a:ln w="12700">
            <a:miter lim="400000"/>
          </a:ln>
        </p:spPr>
        <p:txBody>
          <a:bodyPr lIns="91392" tIns="91392" rIns="91392" bIns="91392" anchor="ctr"/>
          <a:lstStyle/>
          <a:p>
            <a:pPr algn="ctr" defTabSz="914400">
              <a:defRPr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90" name="그룹"/>
          <p:cNvGrpSpPr/>
          <p:nvPr/>
        </p:nvGrpSpPr>
        <p:grpSpPr>
          <a:xfrm>
            <a:off x="888536" y="12559096"/>
            <a:ext cx="2335584" cy="724929"/>
            <a:chOff x="0" y="0"/>
            <a:chExt cx="2335583" cy="724927"/>
          </a:xfrm>
        </p:grpSpPr>
        <p:sp>
          <p:nvSpPr>
            <p:cNvPr id="262" name="직사각형"/>
            <p:cNvSpPr/>
            <p:nvPr/>
          </p:nvSpPr>
          <p:spPr>
            <a:xfrm>
              <a:off x="0" y="488996"/>
              <a:ext cx="2335584" cy="235932"/>
            </a:xfrm>
            <a:prstGeom prst="rect">
              <a:avLst/>
            </a:prstGeom>
            <a:solidFill>
              <a:srgbClr val="56BEEC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3" name="도형"/>
            <p:cNvSpPr/>
            <p:nvPr/>
          </p:nvSpPr>
          <p:spPr>
            <a:xfrm>
              <a:off x="1318" y="2636"/>
              <a:ext cx="390143" cy="39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10929" y="11571"/>
                    <a:pt x="10929" y="11571"/>
                    <a:pt x="10929" y="11571"/>
                  </a:cubicBezTo>
                  <a:cubicBezTo>
                    <a:pt x="21214" y="0"/>
                    <a:pt x="21214" y="0"/>
                    <a:pt x="21214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357" y="21600"/>
                    <a:pt x="17357" y="21600"/>
                    <a:pt x="17357" y="21600"/>
                  </a:cubicBezTo>
                  <a:cubicBezTo>
                    <a:pt x="17357" y="13500"/>
                    <a:pt x="17357" y="13500"/>
                    <a:pt x="17357" y="13500"/>
                  </a:cubicBezTo>
                  <a:cubicBezTo>
                    <a:pt x="17357" y="12086"/>
                    <a:pt x="17486" y="9771"/>
                    <a:pt x="17486" y="9771"/>
                  </a:cubicBezTo>
                  <a:cubicBezTo>
                    <a:pt x="17486" y="9771"/>
                    <a:pt x="16200" y="11700"/>
                    <a:pt x="15300" y="12857"/>
                  </a:cubicBezTo>
                  <a:cubicBezTo>
                    <a:pt x="11057" y="17486"/>
                    <a:pt x="11057" y="17486"/>
                    <a:pt x="11057" y="17486"/>
                  </a:cubicBezTo>
                  <a:cubicBezTo>
                    <a:pt x="10543" y="17486"/>
                    <a:pt x="10543" y="17486"/>
                    <a:pt x="10543" y="17486"/>
                  </a:cubicBezTo>
                  <a:cubicBezTo>
                    <a:pt x="6300" y="12857"/>
                    <a:pt x="6300" y="12857"/>
                    <a:pt x="6300" y="12857"/>
                  </a:cubicBezTo>
                  <a:cubicBezTo>
                    <a:pt x="5400" y="11700"/>
                    <a:pt x="4114" y="9771"/>
                    <a:pt x="4114" y="9771"/>
                  </a:cubicBezTo>
                  <a:cubicBezTo>
                    <a:pt x="4114" y="9771"/>
                    <a:pt x="4243" y="12086"/>
                    <a:pt x="4243" y="13500"/>
                  </a:cubicBezTo>
                  <a:cubicBezTo>
                    <a:pt x="4243" y="21600"/>
                    <a:pt x="4243" y="21600"/>
                    <a:pt x="4243" y="2160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도형"/>
            <p:cNvSpPr/>
            <p:nvPr/>
          </p:nvSpPr>
          <p:spPr>
            <a:xfrm>
              <a:off x="585213" y="5272"/>
              <a:ext cx="262293" cy="39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057" y="0"/>
                  </a:lnTo>
                  <a:lnTo>
                    <a:pt x="21057" y="3868"/>
                  </a:lnTo>
                  <a:lnTo>
                    <a:pt x="6513" y="3868"/>
                  </a:lnTo>
                  <a:lnTo>
                    <a:pt x="6513" y="10727"/>
                  </a:lnTo>
                  <a:lnTo>
                    <a:pt x="19321" y="10727"/>
                  </a:lnTo>
                  <a:lnTo>
                    <a:pt x="19321" y="14449"/>
                  </a:lnTo>
                  <a:lnTo>
                    <a:pt x="6513" y="14449"/>
                  </a:lnTo>
                  <a:lnTo>
                    <a:pt x="6513" y="17586"/>
                  </a:lnTo>
                  <a:lnTo>
                    <a:pt x="21600" y="1758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5" name="도형"/>
            <p:cNvSpPr/>
            <p:nvPr/>
          </p:nvSpPr>
          <p:spPr>
            <a:xfrm>
              <a:off x="1012261" y="5272"/>
              <a:ext cx="301835" cy="39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23" y="3868"/>
                  </a:moveTo>
                  <a:lnTo>
                    <a:pt x="0" y="386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3868"/>
                  </a:lnTo>
                  <a:lnTo>
                    <a:pt x="13583" y="3868"/>
                  </a:lnTo>
                  <a:lnTo>
                    <a:pt x="13583" y="21600"/>
                  </a:lnTo>
                  <a:lnTo>
                    <a:pt x="7923" y="21600"/>
                  </a:lnTo>
                  <a:lnTo>
                    <a:pt x="7923" y="386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6" name="도형"/>
            <p:cNvSpPr/>
            <p:nvPr/>
          </p:nvSpPr>
          <p:spPr>
            <a:xfrm>
              <a:off x="1485441" y="5272"/>
              <a:ext cx="282064" cy="39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695" y="21600"/>
                    <a:pt x="14695" y="21600"/>
                    <a:pt x="14695" y="21600"/>
                  </a:cubicBezTo>
                  <a:cubicBezTo>
                    <a:pt x="9738" y="16038"/>
                    <a:pt x="9738" y="16038"/>
                    <a:pt x="9738" y="16038"/>
                  </a:cubicBezTo>
                  <a:cubicBezTo>
                    <a:pt x="9207" y="16168"/>
                    <a:pt x="8675" y="16168"/>
                    <a:pt x="8144" y="16168"/>
                  </a:cubicBezTo>
                  <a:cubicBezTo>
                    <a:pt x="6020" y="16168"/>
                    <a:pt x="6020" y="16168"/>
                    <a:pt x="6020" y="16168"/>
                  </a:cubicBezTo>
                  <a:cubicBezTo>
                    <a:pt x="6020" y="21600"/>
                    <a:pt x="6020" y="21600"/>
                    <a:pt x="602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144" y="0"/>
                    <a:pt x="8144" y="0"/>
                    <a:pt x="8144" y="0"/>
                  </a:cubicBezTo>
                  <a:cubicBezTo>
                    <a:pt x="16289" y="0"/>
                    <a:pt x="21246" y="2846"/>
                    <a:pt x="21246" y="8149"/>
                  </a:cubicBezTo>
                  <a:cubicBezTo>
                    <a:pt x="21246" y="11511"/>
                    <a:pt x="19121" y="13581"/>
                    <a:pt x="15580" y="14874"/>
                  </a:cubicBezTo>
                  <a:lnTo>
                    <a:pt x="21600" y="21600"/>
                  </a:lnTo>
                  <a:close/>
                  <a:moveTo>
                    <a:pt x="7967" y="12287"/>
                  </a:moveTo>
                  <a:cubicBezTo>
                    <a:pt x="12748" y="12287"/>
                    <a:pt x="15049" y="11253"/>
                    <a:pt x="15049" y="8149"/>
                  </a:cubicBezTo>
                  <a:cubicBezTo>
                    <a:pt x="15049" y="5174"/>
                    <a:pt x="12748" y="3880"/>
                    <a:pt x="7967" y="3880"/>
                  </a:cubicBezTo>
                  <a:cubicBezTo>
                    <a:pt x="6020" y="3880"/>
                    <a:pt x="6020" y="3880"/>
                    <a:pt x="6020" y="3880"/>
                  </a:cubicBezTo>
                  <a:cubicBezTo>
                    <a:pt x="6020" y="12287"/>
                    <a:pt x="6020" y="12287"/>
                    <a:pt x="6020" y="12287"/>
                  </a:cubicBezTo>
                  <a:lnTo>
                    <a:pt x="7967" y="1228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7" name="도형"/>
            <p:cNvSpPr/>
            <p:nvPr/>
          </p:nvSpPr>
          <p:spPr>
            <a:xfrm>
              <a:off x="1932259" y="0"/>
              <a:ext cx="399371" cy="399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37"/>
                  </a:moveTo>
                  <a:cubicBezTo>
                    <a:pt x="0" y="4547"/>
                    <a:pt x="4772" y="0"/>
                    <a:pt x="10800" y="0"/>
                  </a:cubicBezTo>
                  <a:cubicBezTo>
                    <a:pt x="16828" y="0"/>
                    <a:pt x="21600" y="4547"/>
                    <a:pt x="21600" y="10737"/>
                  </a:cubicBezTo>
                  <a:cubicBezTo>
                    <a:pt x="21600" y="17053"/>
                    <a:pt x="16828" y="21600"/>
                    <a:pt x="10800" y="21600"/>
                  </a:cubicBezTo>
                  <a:cubicBezTo>
                    <a:pt x="4772" y="21600"/>
                    <a:pt x="0" y="17053"/>
                    <a:pt x="0" y="10737"/>
                  </a:cubicBezTo>
                  <a:close/>
                  <a:moveTo>
                    <a:pt x="17205" y="10737"/>
                  </a:moveTo>
                  <a:cubicBezTo>
                    <a:pt x="17205" y="6821"/>
                    <a:pt x="14567" y="3916"/>
                    <a:pt x="10800" y="3916"/>
                  </a:cubicBezTo>
                  <a:cubicBezTo>
                    <a:pt x="7033" y="3916"/>
                    <a:pt x="4395" y="6821"/>
                    <a:pt x="4395" y="10737"/>
                  </a:cubicBezTo>
                  <a:cubicBezTo>
                    <a:pt x="4395" y="14653"/>
                    <a:pt x="7033" y="17684"/>
                    <a:pt x="10800" y="17684"/>
                  </a:cubicBezTo>
                  <a:cubicBezTo>
                    <a:pt x="14567" y="17684"/>
                    <a:pt x="17205" y="14653"/>
                    <a:pt x="17205" y="1073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8" name="도형"/>
            <p:cNvSpPr/>
            <p:nvPr/>
          </p:nvSpPr>
          <p:spPr>
            <a:xfrm>
              <a:off x="61948" y="561489"/>
              <a:ext cx="63268" cy="10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2009"/>
                  </a:moveTo>
                  <a:cubicBezTo>
                    <a:pt x="12000" y="502"/>
                    <a:pt x="15200" y="0"/>
                    <a:pt x="18400" y="0"/>
                  </a:cubicBezTo>
                  <a:cubicBezTo>
                    <a:pt x="20000" y="0"/>
                    <a:pt x="20800" y="0"/>
                    <a:pt x="21600" y="0"/>
                  </a:cubicBezTo>
                  <a:cubicBezTo>
                    <a:pt x="20000" y="6028"/>
                    <a:pt x="20000" y="6028"/>
                    <a:pt x="20000" y="6028"/>
                  </a:cubicBezTo>
                  <a:cubicBezTo>
                    <a:pt x="19200" y="5526"/>
                    <a:pt x="17600" y="5023"/>
                    <a:pt x="15200" y="5023"/>
                  </a:cubicBezTo>
                  <a:cubicBezTo>
                    <a:pt x="12800" y="5023"/>
                    <a:pt x="11200" y="6028"/>
                    <a:pt x="9600" y="8037"/>
                  </a:cubicBezTo>
                  <a:cubicBezTo>
                    <a:pt x="9600" y="21600"/>
                    <a:pt x="9600" y="21600"/>
                    <a:pt x="96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9600" y="0"/>
                    <a:pt x="9600" y="0"/>
                    <a:pt x="9600" y="0"/>
                  </a:cubicBezTo>
                  <a:lnTo>
                    <a:pt x="9600" y="200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9" name="도형"/>
            <p:cNvSpPr/>
            <p:nvPr/>
          </p:nvSpPr>
          <p:spPr>
            <a:xfrm>
              <a:off x="138395" y="561489"/>
              <a:ext cx="100173" cy="10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549"/>
                  </a:moveTo>
                  <a:cubicBezTo>
                    <a:pt x="0" y="7535"/>
                    <a:pt x="1005" y="5023"/>
                    <a:pt x="3014" y="3014"/>
                  </a:cubicBezTo>
                  <a:cubicBezTo>
                    <a:pt x="5023" y="1005"/>
                    <a:pt x="7535" y="0"/>
                    <a:pt x="11051" y="0"/>
                  </a:cubicBezTo>
                  <a:cubicBezTo>
                    <a:pt x="14065" y="0"/>
                    <a:pt x="16577" y="1005"/>
                    <a:pt x="18586" y="3014"/>
                  </a:cubicBezTo>
                  <a:cubicBezTo>
                    <a:pt x="20595" y="5023"/>
                    <a:pt x="21600" y="7535"/>
                    <a:pt x="21600" y="10549"/>
                  </a:cubicBezTo>
                  <a:cubicBezTo>
                    <a:pt x="21600" y="13060"/>
                    <a:pt x="21600" y="13060"/>
                    <a:pt x="21600" y="13060"/>
                  </a:cubicBezTo>
                  <a:cubicBezTo>
                    <a:pt x="6530" y="13060"/>
                    <a:pt x="6530" y="13060"/>
                    <a:pt x="6530" y="13060"/>
                  </a:cubicBezTo>
                  <a:cubicBezTo>
                    <a:pt x="6530" y="14065"/>
                    <a:pt x="7033" y="15070"/>
                    <a:pt x="8037" y="15572"/>
                  </a:cubicBezTo>
                  <a:cubicBezTo>
                    <a:pt x="9042" y="16577"/>
                    <a:pt x="10047" y="16577"/>
                    <a:pt x="11051" y="16577"/>
                  </a:cubicBezTo>
                  <a:cubicBezTo>
                    <a:pt x="13060" y="16577"/>
                    <a:pt x="15070" y="16074"/>
                    <a:pt x="16577" y="15070"/>
                  </a:cubicBezTo>
                  <a:cubicBezTo>
                    <a:pt x="20093" y="18586"/>
                    <a:pt x="20093" y="18586"/>
                    <a:pt x="20093" y="18586"/>
                  </a:cubicBezTo>
                  <a:cubicBezTo>
                    <a:pt x="18586" y="20595"/>
                    <a:pt x="15572" y="21600"/>
                    <a:pt x="11051" y="21600"/>
                  </a:cubicBezTo>
                  <a:cubicBezTo>
                    <a:pt x="7535" y="21600"/>
                    <a:pt x="5023" y="20595"/>
                    <a:pt x="3014" y="18586"/>
                  </a:cubicBezTo>
                  <a:cubicBezTo>
                    <a:pt x="1005" y="16577"/>
                    <a:pt x="0" y="14065"/>
                    <a:pt x="0" y="10549"/>
                  </a:cubicBezTo>
                  <a:close/>
                  <a:moveTo>
                    <a:pt x="14065" y="6028"/>
                  </a:moveTo>
                  <a:cubicBezTo>
                    <a:pt x="13060" y="5023"/>
                    <a:pt x="12056" y="5023"/>
                    <a:pt x="11051" y="5023"/>
                  </a:cubicBezTo>
                  <a:cubicBezTo>
                    <a:pt x="10047" y="5023"/>
                    <a:pt x="9042" y="5023"/>
                    <a:pt x="8037" y="6028"/>
                  </a:cubicBezTo>
                  <a:cubicBezTo>
                    <a:pt x="7033" y="6530"/>
                    <a:pt x="6530" y="7535"/>
                    <a:pt x="6530" y="8540"/>
                  </a:cubicBezTo>
                  <a:cubicBezTo>
                    <a:pt x="15572" y="8540"/>
                    <a:pt x="15572" y="8540"/>
                    <a:pt x="15572" y="8540"/>
                  </a:cubicBezTo>
                  <a:cubicBezTo>
                    <a:pt x="15572" y="7535"/>
                    <a:pt x="15070" y="6530"/>
                    <a:pt x="14065" y="60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" name="도형"/>
            <p:cNvSpPr/>
            <p:nvPr/>
          </p:nvSpPr>
          <p:spPr>
            <a:xfrm>
              <a:off x="251747" y="561489"/>
              <a:ext cx="104128" cy="10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42" y="0"/>
                  </a:moveTo>
                  <a:lnTo>
                    <a:pt x="10663" y="13642"/>
                  </a:lnTo>
                  <a:lnTo>
                    <a:pt x="15858" y="0"/>
                  </a:lnTo>
                  <a:lnTo>
                    <a:pt x="21600" y="0"/>
                  </a:lnTo>
                  <a:lnTo>
                    <a:pt x="13397" y="21600"/>
                  </a:lnTo>
                  <a:lnTo>
                    <a:pt x="8203" y="21600"/>
                  </a:lnTo>
                  <a:lnTo>
                    <a:pt x="0" y="0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1" name="도형"/>
            <p:cNvSpPr/>
            <p:nvPr/>
          </p:nvSpPr>
          <p:spPr>
            <a:xfrm>
              <a:off x="370372" y="558853"/>
              <a:ext cx="101491" cy="10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45" y="18240"/>
                  </a:moveTo>
                  <a:cubicBezTo>
                    <a:pt x="982" y="16320"/>
                    <a:pt x="0" y="13920"/>
                    <a:pt x="0" y="10560"/>
                  </a:cubicBezTo>
                  <a:cubicBezTo>
                    <a:pt x="0" y="7680"/>
                    <a:pt x="982" y="5280"/>
                    <a:pt x="2945" y="3360"/>
                  </a:cubicBezTo>
                  <a:cubicBezTo>
                    <a:pt x="4909" y="960"/>
                    <a:pt x="7855" y="0"/>
                    <a:pt x="10800" y="0"/>
                  </a:cubicBezTo>
                  <a:cubicBezTo>
                    <a:pt x="13745" y="0"/>
                    <a:pt x="16200" y="960"/>
                    <a:pt x="18655" y="3360"/>
                  </a:cubicBezTo>
                  <a:cubicBezTo>
                    <a:pt x="20618" y="5280"/>
                    <a:pt x="21600" y="7680"/>
                    <a:pt x="21600" y="10560"/>
                  </a:cubicBezTo>
                  <a:cubicBezTo>
                    <a:pt x="21600" y="13920"/>
                    <a:pt x="20618" y="16320"/>
                    <a:pt x="18655" y="18240"/>
                  </a:cubicBezTo>
                  <a:cubicBezTo>
                    <a:pt x="16200" y="20640"/>
                    <a:pt x="13745" y="21600"/>
                    <a:pt x="10800" y="21600"/>
                  </a:cubicBezTo>
                  <a:cubicBezTo>
                    <a:pt x="7855" y="21600"/>
                    <a:pt x="4909" y="20640"/>
                    <a:pt x="2945" y="18240"/>
                  </a:cubicBezTo>
                  <a:close/>
                  <a:moveTo>
                    <a:pt x="10800" y="16320"/>
                  </a:moveTo>
                  <a:cubicBezTo>
                    <a:pt x="12273" y="16320"/>
                    <a:pt x="13745" y="15840"/>
                    <a:pt x="14727" y="14880"/>
                  </a:cubicBezTo>
                  <a:cubicBezTo>
                    <a:pt x="15709" y="13920"/>
                    <a:pt x="16200" y="12480"/>
                    <a:pt x="16200" y="10560"/>
                  </a:cubicBezTo>
                  <a:cubicBezTo>
                    <a:pt x="16200" y="9120"/>
                    <a:pt x="15709" y="7680"/>
                    <a:pt x="14727" y="6720"/>
                  </a:cubicBezTo>
                  <a:cubicBezTo>
                    <a:pt x="13745" y="5760"/>
                    <a:pt x="12273" y="5280"/>
                    <a:pt x="10800" y="5280"/>
                  </a:cubicBezTo>
                  <a:cubicBezTo>
                    <a:pt x="8836" y="5280"/>
                    <a:pt x="7855" y="5760"/>
                    <a:pt x="6873" y="6720"/>
                  </a:cubicBezTo>
                  <a:cubicBezTo>
                    <a:pt x="5891" y="7680"/>
                    <a:pt x="5400" y="9120"/>
                    <a:pt x="5400" y="10560"/>
                  </a:cubicBezTo>
                  <a:cubicBezTo>
                    <a:pt x="5400" y="12480"/>
                    <a:pt x="5891" y="13920"/>
                    <a:pt x="6873" y="14880"/>
                  </a:cubicBezTo>
                  <a:cubicBezTo>
                    <a:pt x="7855" y="15840"/>
                    <a:pt x="8836" y="16320"/>
                    <a:pt x="10800" y="163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2" name="직사각형"/>
            <p:cNvSpPr/>
            <p:nvPr/>
          </p:nvSpPr>
          <p:spPr>
            <a:xfrm>
              <a:off x="490314" y="510085"/>
              <a:ext cx="30315" cy="15157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3" name="도형"/>
            <p:cNvSpPr/>
            <p:nvPr/>
          </p:nvSpPr>
          <p:spPr>
            <a:xfrm>
              <a:off x="546990" y="561489"/>
              <a:ext cx="92265" cy="10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20" y="14065"/>
                  </a:moveTo>
                  <a:cubicBezTo>
                    <a:pt x="15120" y="0"/>
                    <a:pt x="15120" y="0"/>
                    <a:pt x="15120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5120" y="21600"/>
                    <a:pt x="15120" y="21600"/>
                    <a:pt x="15120" y="21600"/>
                  </a:cubicBezTo>
                  <a:cubicBezTo>
                    <a:pt x="15120" y="19591"/>
                    <a:pt x="15120" y="19591"/>
                    <a:pt x="15120" y="19591"/>
                  </a:cubicBezTo>
                  <a:cubicBezTo>
                    <a:pt x="13500" y="21098"/>
                    <a:pt x="11340" y="21600"/>
                    <a:pt x="9180" y="21600"/>
                  </a:cubicBezTo>
                  <a:cubicBezTo>
                    <a:pt x="6480" y="21600"/>
                    <a:pt x="3780" y="20595"/>
                    <a:pt x="2160" y="19088"/>
                  </a:cubicBezTo>
                  <a:cubicBezTo>
                    <a:pt x="1080" y="17581"/>
                    <a:pt x="0" y="15572"/>
                    <a:pt x="0" y="135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80" y="0"/>
                    <a:pt x="6480" y="0"/>
                    <a:pt x="6480" y="0"/>
                  </a:cubicBezTo>
                  <a:cubicBezTo>
                    <a:pt x="6480" y="12056"/>
                    <a:pt x="6480" y="12056"/>
                    <a:pt x="6480" y="12056"/>
                  </a:cubicBezTo>
                  <a:cubicBezTo>
                    <a:pt x="6480" y="13060"/>
                    <a:pt x="7020" y="14567"/>
                    <a:pt x="8100" y="15070"/>
                  </a:cubicBezTo>
                  <a:cubicBezTo>
                    <a:pt x="8640" y="16074"/>
                    <a:pt x="9720" y="16577"/>
                    <a:pt x="11340" y="16577"/>
                  </a:cubicBezTo>
                  <a:cubicBezTo>
                    <a:pt x="12960" y="16577"/>
                    <a:pt x="14040" y="15572"/>
                    <a:pt x="15120" y="140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4" name="도형"/>
            <p:cNvSpPr/>
            <p:nvPr/>
          </p:nvSpPr>
          <p:spPr>
            <a:xfrm>
              <a:off x="655070" y="531174"/>
              <a:ext cx="69858" cy="13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60" y="21600"/>
                  </a:moveTo>
                  <a:cubicBezTo>
                    <a:pt x="12960" y="21600"/>
                    <a:pt x="10080" y="21214"/>
                    <a:pt x="7920" y="20057"/>
                  </a:cubicBezTo>
                  <a:cubicBezTo>
                    <a:pt x="5760" y="18900"/>
                    <a:pt x="5040" y="17743"/>
                    <a:pt x="5040" y="15814"/>
                  </a:cubicBezTo>
                  <a:cubicBezTo>
                    <a:pt x="5040" y="8871"/>
                    <a:pt x="5040" y="8871"/>
                    <a:pt x="5040" y="8871"/>
                  </a:cubicBezTo>
                  <a:cubicBezTo>
                    <a:pt x="0" y="8871"/>
                    <a:pt x="0" y="8871"/>
                    <a:pt x="0" y="8871"/>
                  </a:cubicBezTo>
                  <a:cubicBezTo>
                    <a:pt x="0" y="5014"/>
                    <a:pt x="0" y="5014"/>
                    <a:pt x="0" y="5014"/>
                  </a:cubicBezTo>
                  <a:cubicBezTo>
                    <a:pt x="5040" y="5014"/>
                    <a:pt x="5040" y="5014"/>
                    <a:pt x="5040" y="5014"/>
                  </a:cubicBezTo>
                  <a:cubicBezTo>
                    <a:pt x="5040" y="386"/>
                    <a:pt x="5040" y="386"/>
                    <a:pt x="5040" y="386"/>
                  </a:cubicBezTo>
                  <a:cubicBezTo>
                    <a:pt x="13680" y="0"/>
                    <a:pt x="13680" y="0"/>
                    <a:pt x="13680" y="0"/>
                  </a:cubicBezTo>
                  <a:cubicBezTo>
                    <a:pt x="13680" y="5014"/>
                    <a:pt x="13680" y="5014"/>
                    <a:pt x="13680" y="5014"/>
                  </a:cubicBezTo>
                  <a:cubicBezTo>
                    <a:pt x="18720" y="5014"/>
                    <a:pt x="18720" y="5014"/>
                    <a:pt x="18720" y="5014"/>
                  </a:cubicBezTo>
                  <a:cubicBezTo>
                    <a:pt x="18720" y="8871"/>
                    <a:pt x="18720" y="8871"/>
                    <a:pt x="18720" y="8871"/>
                  </a:cubicBezTo>
                  <a:cubicBezTo>
                    <a:pt x="13680" y="8871"/>
                    <a:pt x="13680" y="8871"/>
                    <a:pt x="13680" y="8871"/>
                  </a:cubicBezTo>
                  <a:cubicBezTo>
                    <a:pt x="13680" y="15429"/>
                    <a:pt x="13680" y="15429"/>
                    <a:pt x="13680" y="15429"/>
                  </a:cubicBezTo>
                  <a:cubicBezTo>
                    <a:pt x="13680" y="16200"/>
                    <a:pt x="14400" y="16971"/>
                    <a:pt x="15120" y="17357"/>
                  </a:cubicBezTo>
                  <a:cubicBezTo>
                    <a:pt x="15840" y="17357"/>
                    <a:pt x="16560" y="17743"/>
                    <a:pt x="17280" y="17743"/>
                  </a:cubicBezTo>
                  <a:cubicBezTo>
                    <a:pt x="18000" y="17743"/>
                    <a:pt x="18720" y="17743"/>
                    <a:pt x="20160" y="17357"/>
                  </a:cubicBezTo>
                  <a:cubicBezTo>
                    <a:pt x="21600" y="20829"/>
                    <a:pt x="21600" y="20829"/>
                    <a:pt x="21600" y="20829"/>
                  </a:cubicBezTo>
                  <a:cubicBezTo>
                    <a:pt x="20160" y="21600"/>
                    <a:pt x="18720" y="21600"/>
                    <a:pt x="1656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5" name="도형"/>
            <p:cNvSpPr/>
            <p:nvPr/>
          </p:nvSpPr>
          <p:spPr>
            <a:xfrm>
              <a:off x="740743" y="521947"/>
              <a:ext cx="30317" cy="139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3" y="720"/>
                  </a:moveTo>
                  <a:cubicBezTo>
                    <a:pt x="4985" y="360"/>
                    <a:pt x="8308" y="0"/>
                    <a:pt x="11631" y="0"/>
                  </a:cubicBezTo>
                  <a:cubicBezTo>
                    <a:pt x="14954" y="0"/>
                    <a:pt x="16615" y="360"/>
                    <a:pt x="19938" y="720"/>
                  </a:cubicBezTo>
                  <a:cubicBezTo>
                    <a:pt x="21600" y="1080"/>
                    <a:pt x="21600" y="1440"/>
                    <a:pt x="21600" y="2160"/>
                  </a:cubicBezTo>
                  <a:cubicBezTo>
                    <a:pt x="21600" y="2880"/>
                    <a:pt x="21600" y="3240"/>
                    <a:pt x="19938" y="3960"/>
                  </a:cubicBezTo>
                  <a:cubicBezTo>
                    <a:pt x="16615" y="4320"/>
                    <a:pt x="14954" y="4320"/>
                    <a:pt x="11631" y="4320"/>
                  </a:cubicBezTo>
                  <a:cubicBezTo>
                    <a:pt x="8308" y="4320"/>
                    <a:pt x="4985" y="4320"/>
                    <a:pt x="3323" y="3960"/>
                  </a:cubicBezTo>
                  <a:cubicBezTo>
                    <a:pt x="1662" y="3240"/>
                    <a:pt x="0" y="2880"/>
                    <a:pt x="0" y="2160"/>
                  </a:cubicBezTo>
                  <a:cubicBezTo>
                    <a:pt x="0" y="1440"/>
                    <a:pt x="1662" y="1080"/>
                    <a:pt x="3323" y="720"/>
                  </a:cubicBezTo>
                  <a:close/>
                  <a:moveTo>
                    <a:pt x="21600" y="21600"/>
                  </a:moveTo>
                  <a:cubicBezTo>
                    <a:pt x="21600" y="6120"/>
                    <a:pt x="21600" y="6120"/>
                    <a:pt x="21600" y="6120"/>
                  </a:cubicBezTo>
                  <a:cubicBezTo>
                    <a:pt x="1662" y="6120"/>
                    <a:pt x="1662" y="6120"/>
                    <a:pt x="1662" y="6120"/>
                  </a:cubicBezTo>
                  <a:cubicBezTo>
                    <a:pt x="1662" y="21600"/>
                    <a:pt x="1662" y="21600"/>
                    <a:pt x="1662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" name="도형"/>
            <p:cNvSpPr/>
            <p:nvPr/>
          </p:nvSpPr>
          <p:spPr>
            <a:xfrm>
              <a:off x="789511" y="558853"/>
              <a:ext cx="102809" cy="10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45" y="18240"/>
                  </a:moveTo>
                  <a:cubicBezTo>
                    <a:pt x="982" y="16320"/>
                    <a:pt x="0" y="13920"/>
                    <a:pt x="0" y="10560"/>
                  </a:cubicBezTo>
                  <a:cubicBezTo>
                    <a:pt x="0" y="7680"/>
                    <a:pt x="982" y="5280"/>
                    <a:pt x="2945" y="3360"/>
                  </a:cubicBezTo>
                  <a:cubicBezTo>
                    <a:pt x="5400" y="960"/>
                    <a:pt x="7855" y="0"/>
                    <a:pt x="10800" y="0"/>
                  </a:cubicBezTo>
                  <a:cubicBezTo>
                    <a:pt x="14236" y="0"/>
                    <a:pt x="16691" y="960"/>
                    <a:pt x="18655" y="3360"/>
                  </a:cubicBezTo>
                  <a:cubicBezTo>
                    <a:pt x="20618" y="5280"/>
                    <a:pt x="21600" y="7680"/>
                    <a:pt x="21600" y="10560"/>
                  </a:cubicBezTo>
                  <a:cubicBezTo>
                    <a:pt x="21600" y="13920"/>
                    <a:pt x="20618" y="16320"/>
                    <a:pt x="18655" y="18240"/>
                  </a:cubicBezTo>
                  <a:cubicBezTo>
                    <a:pt x="16691" y="20640"/>
                    <a:pt x="14236" y="21600"/>
                    <a:pt x="10800" y="21600"/>
                  </a:cubicBezTo>
                  <a:cubicBezTo>
                    <a:pt x="7855" y="21600"/>
                    <a:pt x="5400" y="20640"/>
                    <a:pt x="2945" y="18240"/>
                  </a:cubicBezTo>
                  <a:close/>
                  <a:moveTo>
                    <a:pt x="10800" y="16320"/>
                  </a:moveTo>
                  <a:cubicBezTo>
                    <a:pt x="12273" y="16320"/>
                    <a:pt x="13745" y="15840"/>
                    <a:pt x="14727" y="14880"/>
                  </a:cubicBezTo>
                  <a:cubicBezTo>
                    <a:pt x="15709" y="13920"/>
                    <a:pt x="16200" y="12480"/>
                    <a:pt x="16200" y="10560"/>
                  </a:cubicBezTo>
                  <a:cubicBezTo>
                    <a:pt x="16200" y="9120"/>
                    <a:pt x="15709" y="7680"/>
                    <a:pt x="14727" y="6720"/>
                  </a:cubicBezTo>
                  <a:cubicBezTo>
                    <a:pt x="13745" y="5760"/>
                    <a:pt x="12273" y="5280"/>
                    <a:pt x="10800" y="5280"/>
                  </a:cubicBezTo>
                  <a:cubicBezTo>
                    <a:pt x="9327" y="5280"/>
                    <a:pt x="7855" y="5760"/>
                    <a:pt x="6873" y="6720"/>
                  </a:cubicBezTo>
                  <a:cubicBezTo>
                    <a:pt x="5891" y="7680"/>
                    <a:pt x="5400" y="9120"/>
                    <a:pt x="5400" y="10560"/>
                  </a:cubicBezTo>
                  <a:cubicBezTo>
                    <a:pt x="5400" y="12480"/>
                    <a:pt x="5891" y="13920"/>
                    <a:pt x="6873" y="14880"/>
                  </a:cubicBezTo>
                  <a:cubicBezTo>
                    <a:pt x="7855" y="15840"/>
                    <a:pt x="9327" y="16320"/>
                    <a:pt x="10800" y="163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" name="도형"/>
            <p:cNvSpPr/>
            <p:nvPr/>
          </p:nvSpPr>
          <p:spPr>
            <a:xfrm>
              <a:off x="912089" y="561489"/>
              <a:ext cx="90947" cy="10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6" y="7535"/>
                  </a:moveTo>
                  <a:cubicBezTo>
                    <a:pt x="6646" y="21600"/>
                    <a:pt x="6646" y="21600"/>
                    <a:pt x="6646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6646" y="0"/>
                    <a:pt x="6646" y="0"/>
                    <a:pt x="6646" y="0"/>
                  </a:cubicBezTo>
                  <a:cubicBezTo>
                    <a:pt x="6646" y="2009"/>
                    <a:pt x="6646" y="2009"/>
                    <a:pt x="6646" y="2009"/>
                  </a:cubicBezTo>
                  <a:cubicBezTo>
                    <a:pt x="8308" y="502"/>
                    <a:pt x="9969" y="0"/>
                    <a:pt x="12185" y="0"/>
                  </a:cubicBezTo>
                  <a:cubicBezTo>
                    <a:pt x="15508" y="0"/>
                    <a:pt x="17723" y="502"/>
                    <a:pt x="19385" y="2512"/>
                  </a:cubicBezTo>
                  <a:cubicBezTo>
                    <a:pt x="21046" y="4019"/>
                    <a:pt x="21600" y="6028"/>
                    <a:pt x="21600" y="8037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954" y="21600"/>
                    <a:pt x="14954" y="21600"/>
                    <a:pt x="14954" y="21600"/>
                  </a:cubicBezTo>
                  <a:cubicBezTo>
                    <a:pt x="14954" y="9544"/>
                    <a:pt x="14954" y="9544"/>
                    <a:pt x="14954" y="9544"/>
                  </a:cubicBezTo>
                  <a:cubicBezTo>
                    <a:pt x="14954" y="8037"/>
                    <a:pt x="14400" y="7033"/>
                    <a:pt x="13846" y="6028"/>
                  </a:cubicBezTo>
                  <a:cubicBezTo>
                    <a:pt x="12738" y="5526"/>
                    <a:pt x="11631" y="5023"/>
                    <a:pt x="9969" y="5023"/>
                  </a:cubicBezTo>
                  <a:cubicBezTo>
                    <a:pt x="8862" y="5023"/>
                    <a:pt x="7754" y="6028"/>
                    <a:pt x="6646" y="753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" name="도형"/>
            <p:cNvSpPr/>
            <p:nvPr/>
          </p:nvSpPr>
          <p:spPr>
            <a:xfrm>
              <a:off x="1097935" y="561489"/>
              <a:ext cx="100172" cy="14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348"/>
                    <a:pt x="0" y="348"/>
                    <a:pt x="0" y="348"/>
                  </a:cubicBezTo>
                  <a:cubicBezTo>
                    <a:pt x="6028" y="0"/>
                    <a:pt x="6028" y="0"/>
                    <a:pt x="6028" y="0"/>
                  </a:cubicBezTo>
                  <a:cubicBezTo>
                    <a:pt x="6028" y="1045"/>
                    <a:pt x="6028" y="1045"/>
                    <a:pt x="6028" y="1045"/>
                  </a:cubicBezTo>
                  <a:cubicBezTo>
                    <a:pt x="7535" y="348"/>
                    <a:pt x="9544" y="0"/>
                    <a:pt x="11051" y="0"/>
                  </a:cubicBezTo>
                  <a:cubicBezTo>
                    <a:pt x="14065" y="0"/>
                    <a:pt x="17079" y="697"/>
                    <a:pt x="19088" y="2090"/>
                  </a:cubicBezTo>
                  <a:cubicBezTo>
                    <a:pt x="21098" y="3484"/>
                    <a:pt x="21600" y="5574"/>
                    <a:pt x="21600" y="7316"/>
                  </a:cubicBezTo>
                  <a:cubicBezTo>
                    <a:pt x="21600" y="9406"/>
                    <a:pt x="21098" y="11148"/>
                    <a:pt x="19088" y="12890"/>
                  </a:cubicBezTo>
                  <a:cubicBezTo>
                    <a:pt x="17079" y="14284"/>
                    <a:pt x="14065" y="14981"/>
                    <a:pt x="11051" y="14981"/>
                  </a:cubicBezTo>
                  <a:cubicBezTo>
                    <a:pt x="8540" y="14981"/>
                    <a:pt x="7033" y="14632"/>
                    <a:pt x="6028" y="13935"/>
                  </a:cubicBezTo>
                  <a:cubicBezTo>
                    <a:pt x="6028" y="21600"/>
                    <a:pt x="6028" y="21600"/>
                    <a:pt x="6028" y="21600"/>
                  </a:cubicBezTo>
                  <a:lnTo>
                    <a:pt x="0" y="21600"/>
                  </a:lnTo>
                  <a:close/>
                  <a:moveTo>
                    <a:pt x="6028" y="5923"/>
                  </a:moveTo>
                  <a:cubicBezTo>
                    <a:pt x="6028" y="8710"/>
                    <a:pt x="6028" y="8710"/>
                    <a:pt x="6028" y="8710"/>
                  </a:cubicBezTo>
                  <a:cubicBezTo>
                    <a:pt x="6530" y="10103"/>
                    <a:pt x="8037" y="11148"/>
                    <a:pt x="10549" y="11497"/>
                  </a:cubicBezTo>
                  <a:cubicBezTo>
                    <a:pt x="14065" y="11497"/>
                    <a:pt x="16074" y="10103"/>
                    <a:pt x="16577" y="7665"/>
                  </a:cubicBezTo>
                  <a:cubicBezTo>
                    <a:pt x="16577" y="4877"/>
                    <a:pt x="14567" y="3484"/>
                    <a:pt x="10549" y="3484"/>
                  </a:cubicBezTo>
                  <a:cubicBezTo>
                    <a:pt x="8037" y="3484"/>
                    <a:pt x="6530" y="4529"/>
                    <a:pt x="6028" y="59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" name="도형"/>
            <p:cNvSpPr/>
            <p:nvPr/>
          </p:nvSpPr>
          <p:spPr>
            <a:xfrm>
              <a:off x="1216559" y="561489"/>
              <a:ext cx="64586" cy="10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2009"/>
                  </a:moveTo>
                  <a:cubicBezTo>
                    <a:pt x="12343" y="502"/>
                    <a:pt x="14657" y="0"/>
                    <a:pt x="18514" y="0"/>
                  </a:cubicBezTo>
                  <a:cubicBezTo>
                    <a:pt x="19286" y="0"/>
                    <a:pt x="20829" y="0"/>
                    <a:pt x="21600" y="0"/>
                  </a:cubicBezTo>
                  <a:cubicBezTo>
                    <a:pt x="20057" y="6028"/>
                    <a:pt x="20057" y="6028"/>
                    <a:pt x="20057" y="6028"/>
                  </a:cubicBezTo>
                  <a:cubicBezTo>
                    <a:pt x="19286" y="5526"/>
                    <a:pt x="16971" y="5023"/>
                    <a:pt x="15429" y="5023"/>
                  </a:cubicBezTo>
                  <a:cubicBezTo>
                    <a:pt x="13114" y="5023"/>
                    <a:pt x="10800" y="6028"/>
                    <a:pt x="9257" y="8037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9257" y="0"/>
                    <a:pt x="9257" y="0"/>
                    <a:pt x="9257" y="0"/>
                  </a:cubicBezTo>
                  <a:lnTo>
                    <a:pt x="9257" y="200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0" name="도형"/>
            <p:cNvSpPr/>
            <p:nvPr/>
          </p:nvSpPr>
          <p:spPr>
            <a:xfrm>
              <a:off x="1295642" y="561489"/>
              <a:ext cx="96219" cy="10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549"/>
                  </a:moveTo>
                  <a:cubicBezTo>
                    <a:pt x="0" y="7535"/>
                    <a:pt x="1029" y="5023"/>
                    <a:pt x="3086" y="3014"/>
                  </a:cubicBezTo>
                  <a:cubicBezTo>
                    <a:pt x="5143" y="1005"/>
                    <a:pt x="7714" y="0"/>
                    <a:pt x="10800" y="0"/>
                  </a:cubicBezTo>
                  <a:cubicBezTo>
                    <a:pt x="14400" y="0"/>
                    <a:pt x="16971" y="1005"/>
                    <a:pt x="19029" y="3014"/>
                  </a:cubicBezTo>
                  <a:cubicBezTo>
                    <a:pt x="20571" y="5023"/>
                    <a:pt x="21600" y="7535"/>
                    <a:pt x="21600" y="10549"/>
                  </a:cubicBezTo>
                  <a:cubicBezTo>
                    <a:pt x="21600" y="13060"/>
                    <a:pt x="21600" y="13060"/>
                    <a:pt x="21600" y="13060"/>
                  </a:cubicBezTo>
                  <a:cubicBezTo>
                    <a:pt x="6171" y="13060"/>
                    <a:pt x="6171" y="13060"/>
                    <a:pt x="6171" y="13060"/>
                  </a:cubicBezTo>
                  <a:cubicBezTo>
                    <a:pt x="6171" y="14065"/>
                    <a:pt x="7200" y="15070"/>
                    <a:pt x="7714" y="15572"/>
                  </a:cubicBezTo>
                  <a:cubicBezTo>
                    <a:pt x="8743" y="16577"/>
                    <a:pt x="9771" y="16577"/>
                    <a:pt x="10800" y="16577"/>
                  </a:cubicBezTo>
                  <a:cubicBezTo>
                    <a:pt x="12857" y="16577"/>
                    <a:pt x="14914" y="16074"/>
                    <a:pt x="16457" y="15070"/>
                  </a:cubicBezTo>
                  <a:cubicBezTo>
                    <a:pt x="20057" y="18586"/>
                    <a:pt x="20057" y="18586"/>
                    <a:pt x="20057" y="18586"/>
                  </a:cubicBezTo>
                  <a:cubicBezTo>
                    <a:pt x="18514" y="20595"/>
                    <a:pt x="15429" y="21600"/>
                    <a:pt x="10800" y="21600"/>
                  </a:cubicBezTo>
                  <a:cubicBezTo>
                    <a:pt x="7714" y="21600"/>
                    <a:pt x="5143" y="20595"/>
                    <a:pt x="3086" y="18586"/>
                  </a:cubicBezTo>
                  <a:cubicBezTo>
                    <a:pt x="1029" y="16577"/>
                    <a:pt x="0" y="14065"/>
                    <a:pt x="0" y="10549"/>
                  </a:cubicBezTo>
                  <a:close/>
                  <a:moveTo>
                    <a:pt x="13886" y="6028"/>
                  </a:moveTo>
                  <a:cubicBezTo>
                    <a:pt x="13371" y="5023"/>
                    <a:pt x="12343" y="5023"/>
                    <a:pt x="10800" y="5023"/>
                  </a:cubicBezTo>
                  <a:cubicBezTo>
                    <a:pt x="9771" y="5023"/>
                    <a:pt x="8743" y="5023"/>
                    <a:pt x="7714" y="6028"/>
                  </a:cubicBezTo>
                  <a:cubicBezTo>
                    <a:pt x="7200" y="6530"/>
                    <a:pt x="6686" y="7535"/>
                    <a:pt x="6686" y="8540"/>
                  </a:cubicBezTo>
                  <a:cubicBezTo>
                    <a:pt x="15429" y="8540"/>
                    <a:pt x="15429" y="8540"/>
                    <a:pt x="15429" y="8540"/>
                  </a:cubicBezTo>
                  <a:cubicBezTo>
                    <a:pt x="15429" y="7535"/>
                    <a:pt x="14914" y="6530"/>
                    <a:pt x="13886" y="60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1" name="도형"/>
            <p:cNvSpPr/>
            <p:nvPr/>
          </p:nvSpPr>
          <p:spPr>
            <a:xfrm>
              <a:off x="1411630" y="558853"/>
              <a:ext cx="76448" cy="10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18" y="960"/>
                  </a:moveTo>
                  <a:cubicBezTo>
                    <a:pt x="18982" y="1440"/>
                    <a:pt x="20291" y="1920"/>
                    <a:pt x="21600" y="2880"/>
                  </a:cubicBezTo>
                  <a:cubicBezTo>
                    <a:pt x="17018" y="6720"/>
                    <a:pt x="17018" y="6720"/>
                    <a:pt x="17018" y="6720"/>
                  </a:cubicBezTo>
                  <a:cubicBezTo>
                    <a:pt x="15709" y="5760"/>
                    <a:pt x="14400" y="4800"/>
                    <a:pt x="12436" y="4800"/>
                  </a:cubicBezTo>
                  <a:cubicBezTo>
                    <a:pt x="10473" y="4800"/>
                    <a:pt x="9164" y="5280"/>
                    <a:pt x="8509" y="5760"/>
                  </a:cubicBezTo>
                  <a:cubicBezTo>
                    <a:pt x="7855" y="6240"/>
                    <a:pt x="7855" y="6720"/>
                    <a:pt x="8509" y="7200"/>
                  </a:cubicBezTo>
                  <a:cubicBezTo>
                    <a:pt x="9164" y="7680"/>
                    <a:pt x="10473" y="8160"/>
                    <a:pt x="12436" y="8160"/>
                  </a:cubicBezTo>
                  <a:cubicBezTo>
                    <a:pt x="15055" y="8640"/>
                    <a:pt x="17673" y="9120"/>
                    <a:pt x="18982" y="10080"/>
                  </a:cubicBezTo>
                  <a:cubicBezTo>
                    <a:pt x="20945" y="11040"/>
                    <a:pt x="21600" y="12960"/>
                    <a:pt x="21600" y="15360"/>
                  </a:cubicBezTo>
                  <a:cubicBezTo>
                    <a:pt x="21600" y="17280"/>
                    <a:pt x="20945" y="18720"/>
                    <a:pt x="18982" y="19680"/>
                  </a:cubicBezTo>
                  <a:cubicBezTo>
                    <a:pt x="16364" y="21120"/>
                    <a:pt x="13745" y="21600"/>
                    <a:pt x="11127" y="21600"/>
                  </a:cubicBezTo>
                  <a:cubicBezTo>
                    <a:pt x="8509" y="21600"/>
                    <a:pt x="6545" y="21120"/>
                    <a:pt x="4582" y="20640"/>
                  </a:cubicBezTo>
                  <a:cubicBezTo>
                    <a:pt x="2618" y="20160"/>
                    <a:pt x="1309" y="19200"/>
                    <a:pt x="0" y="18240"/>
                  </a:cubicBezTo>
                  <a:cubicBezTo>
                    <a:pt x="4582" y="14880"/>
                    <a:pt x="4582" y="14880"/>
                    <a:pt x="4582" y="14880"/>
                  </a:cubicBezTo>
                  <a:cubicBezTo>
                    <a:pt x="5891" y="15840"/>
                    <a:pt x="7855" y="16320"/>
                    <a:pt x="10473" y="16800"/>
                  </a:cubicBezTo>
                  <a:cubicBezTo>
                    <a:pt x="12436" y="16800"/>
                    <a:pt x="13745" y="16320"/>
                    <a:pt x="14400" y="15840"/>
                  </a:cubicBezTo>
                  <a:cubicBezTo>
                    <a:pt x="15055" y="15360"/>
                    <a:pt x="15055" y="14880"/>
                    <a:pt x="15055" y="14400"/>
                  </a:cubicBezTo>
                  <a:cubicBezTo>
                    <a:pt x="14400" y="13920"/>
                    <a:pt x="13091" y="13440"/>
                    <a:pt x="10473" y="13440"/>
                  </a:cubicBezTo>
                  <a:cubicBezTo>
                    <a:pt x="7855" y="12960"/>
                    <a:pt x="5891" y="12480"/>
                    <a:pt x="3927" y="11520"/>
                  </a:cubicBezTo>
                  <a:cubicBezTo>
                    <a:pt x="1964" y="10560"/>
                    <a:pt x="1309" y="9120"/>
                    <a:pt x="1309" y="6720"/>
                  </a:cubicBezTo>
                  <a:cubicBezTo>
                    <a:pt x="1309" y="4800"/>
                    <a:pt x="1964" y="2880"/>
                    <a:pt x="4582" y="1920"/>
                  </a:cubicBezTo>
                  <a:cubicBezTo>
                    <a:pt x="6545" y="960"/>
                    <a:pt x="8509" y="0"/>
                    <a:pt x="11127" y="0"/>
                  </a:cubicBezTo>
                  <a:cubicBezTo>
                    <a:pt x="13745" y="0"/>
                    <a:pt x="15709" y="480"/>
                    <a:pt x="17018" y="9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2" name="도형"/>
            <p:cNvSpPr/>
            <p:nvPr/>
          </p:nvSpPr>
          <p:spPr>
            <a:xfrm>
              <a:off x="1503894" y="561489"/>
              <a:ext cx="100173" cy="10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549"/>
                  </a:moveTo>
                  <a:cubicBezTo>
                    <a:pt x="0" y="7535"/>
                    <a:pt x="1005" y="5023"/>
                    <a:pt x="3014" y="3014"/>
                  </a:cubicBezTo>
                  <a:cubicBezTo>
                    <a:pt x="5023" y="1005"/>
                    <a:pt x="7535" y="0"/>
                    <a:pt x="11051" y="0"/>
                  </a:cubicBezTo>
                  <a:cubicBezTo>
                    <a:pt x="14065" y="0"/>
                    <a:pt x="16577" y="1005"/>
                    <a:pt x="18586" y="3014"/>
                  </a:cubicBezTo>
                  <a:cubicBezTo>
                    <a:pt x="20595" y="5023"/>
                    <a:pt x="21600" y="7535"/>
                    <a:pt x="21600" y="10549"/>
                  </a:cubicBezTo>
                  <a:cubicBezTo>
                    <a:pt x="21600" y="13060"/>
                    <a:pt x="21600" y="13060"/>
                    <a:pt x="21600" y="13060"/>
                  </a:cubicBezTo>
                  <a:cubicBezTo>
                    <a:pt x="6530" y="13060"/>
                    <a:pt x="6530" y="13060"/>
                    <a:pt x="6530" y="13060"/>
                  </a:cubicBezTo>
                  <a:cubicBezTo>
                    <a:pt x="6530" y="14065"/>
                    <a:pt x="7033" y="15070"/>
                    <a:pt x="8037" y="15572"/>
                  </a:cubicBezTo>
                  <a:cubicBezTo>
                    <a:pt x="8540" y="16577"/>
                    <a:pt x="9544" y="16577"/>
                    <a:pt x="11051" y="16577"/>
                  </a:cubicBezTo>
                  <a:cubicBezTo>
                    <a:pt x="13060" y="16577"/>
                    <a:pt x="14567" y="16074"/>
                    <a:pt x="16577" y="15070"/>
                  </a:cubicBezTo>
                  <a:cubicBezTo>
                    <a:pt x="20093" y="18586"/>
                    <a:pt x="20093" y="18586"/>
                    <a:pt x="20093" y="18586"/>
                  </a:cubicBezTo>
                  <a:cubicBezTo>
                    <a:pt x="18084" y="20595"/>
                    <a:pt x="15572" y="21600"/>
                    <a:pt x="11051" y="21600"/>
                  </a:cubicBezTo>
                  <a:cubicBezTo>
                    <a:pt x="7535" y="21600"/>
                    <a:pt x="5023" y="20595"/>
                    <a:pt x="3014" y="18586"/>
                  </a:cubicBezTo>
                  <a:cubicBezTo>
                    <a:pt x="1005" y="16577"/>
                    <a:pt x="0" y="14065"/>
                    <a:pt x="0" y="10549"/>
                  </a:cubicBezTo>
                  <a:close/>
                  <a:moveTo>
                    <a:pt x="14065" y="6028"/>
                  </a:moveTo>
                  <a:cubicBezTo>
                    <a:pt x="13060" y="5023"/>
                    <a:pt x="12056" y="5023"/>
                    <a:pt x="11051" y="5023"/>
                  </a:cubicBezTo>
                  <a:cubicBezTo>
                    <a:pt x="9544" y="5023"/>
                    <a:pt x="8540" y="5023"/>
                    <a:pt x="8037" y="6028"/>
                  </a:cubicBezTo>
                  <a:cubicBezTo>
                    <a:pt x="7033" y="6530"/>
                    <a:pt x="6530" y="7535"/>
                    <a:pt x="6530" y="8540"/>
                  </a:cubicBezTo>
                  <a:cubicBezTo>
                    <a:pt x="15572" y="8540"/>
                    <a:pt x="15572" y="8540"/>
                    <a:pt x="15572" y="8540"/>
                  </a:cubicBezTo>
                  <a:cubicBezTo>
                    <a:pt x="15572" y="7535"/>
                    <a:pt x="15070" y="6530"/>
                    <a:pt x="14065" y="60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" name="도형"/>
            <p:cNvSpPr/>
            <p:nvPr/>
          </p:nvSpPr>
          <p:spPr>
            <a:xfrm>
              <a:off x="1623836" y="561489"/>
              <a:ext cx="93583" cy="10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80" y="7535"/>
                  </a:moveTo>
                  <a:cubicBezTo>
                    <a:pt x="6480" y="21600"/>
                    <a:pt x="6480" y="21600"/>
                    <a:pt x="648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6480" y="0"/>
                    <a:pt x="6480" y="0"/>
                    <a:pt x="6480" y="0"/>
                  </a:cubicBezTo>
                  <a:cubicBezTo>
                    <a:pt x="6480" y="2009"/>
                    <a:pt x="6480" y="2009"/>
                    <a:pt x="6480" y="2009"/>
                  </a:cubicBezTo>
                  <a:cubicBezTo>
                    <a:pt x="8100" y="502"/>
                    <a:pt x="10260" y="0"/>
                    <a:pt x="12420" y="0"/>
                  </a:cubicBezTo>
                  <a:cubicBezTo>
                    <a:pt x="15120" y="0"/>
                    <a:pt x="17820" y="502"/>
                    <a:pt x="19440" y="2512"/>
                  </a:cubicBezTo>
                  <a:cubicBezTo>
                    <a:pt x="20520" y="4019"/>
                    <a:pt x="21600" y="6028"/>
                    <a:pt x="21600" y="8037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5120" y="21600"/>
                    <a:pt x="15120" y="21600"/>
                    <a:pt x="15120" y="21600"/>
                  </a:cubicBezTo>
                  <a:cubicBezTo>
                    <a:pt x="15120" y="9544"/>
                    <a:pt x="15120" y="9544"/>
                    <a:pt x="15120" y="9544"/>
                  </a:cubicBezTo>
                  <a:cubicBezTo>
                    <a:pt x="15120" y="8037"/>
                    <a:pt x="14580" y="7033"/>
                    <a:pt x="14040" y="6028"/>
                  </a:cubicBezTo>
                  <a:cubicBezTo>
                    <a:pt x="12960" y="5526"/>
                    <a:pt x="11880" y="5023"/>
                    <a:pt x="10260" y="5023"/>
                  </a:cubicBezTo>
                  <a:cubicBezTo>
                    <a:pt x="8640" y="5023"/>
                    <a:pt x="7560" y="6028"/>
                    <a:pt x="6480" y="753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4" name="도형"/>
            <p:cNvSpPr/>
            <p:nvPr/>
          </p:nvSpPr>
          <p:spPr>
            <a:xfrm>
              <a:off x="1733234" y="531174"/>
              <a:ext cx="69858" cy="13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60" y="21600"/>
                  </a:moveTo>
                  <a:cubicBezTo>
                    <a:pt x="12960" y="21600"/>
                    <a:pt x="10080" y="21214"/>
                    <a:pt x="7920" y="20057"/>
                  </a:cubicBezTo>
                  <a:cubicBezTo>
                    <a:pt x="5760" y="18900"/>
                    <a:pt x="5040" y="17743"/>
                    <a:pt x="5040" y="15814"/>
                  </a:cubicBezTo>
                  <a:cubicBezTo>
                    <a:pt x="5040" y="8871"/>
                    <a:pt x="5040" y="8871"/>
                    <a:pt x="5040" y="8871"/>
                  </a:cubicBezTo>
                  <a:cubicBezTo>
                    <a:pt x="0" y="8871"/>
                    <a:pt x="0" y="8871"/>
                    <a:pt x="0" y="8871"/>
                  </a:cubicBezTo>
                  <a:cubicBezTo>
                    <a:pt x="0" y="5014"/>
                    <a:pt x="0" y="5014"/>
                    <a:pt x="0" y="5014"/>
                  </a:cubicBezTo>
                  <a:cubicBezTo>
                    <a:pt x="5040" y="5014"/>
                    <a:pt x="5040" y="5014"/>
                    <a:pt x="5040" y="5014"/>
                  </a:cubicBezTo>
                  <a:cubicBezTo>
                    <a:pt x="5040" y="386"/>
                    <a:pt x="5040" y="386"/>
                    <a:pt x="5040" y="386"/>
                  </a:cubicBezTo>
                  <a:cubicBezTo>
                    <a:pt x="13680" y="0"/>
                    <a:pt x="13680" y="0"/>
                    <a:pt x="13680" y="0"/>
                  </a:cubicBezTo>
                  <a:cubicBezTo>
                    <a:pt x="13680" y="5014"/>
                    <a:pt x="13680" y="5014"/>
                    <a:pt x="13680" y="5014"/>
                  </a:cubicBezTo>
                  <a:cubicBezTo>
                    <a:pt x="18720" y="5014"/>
                    <a:pt x="18720" y="5014"/>
                    <a:pt x="18720" y="5014"/>
                  </a:cubicBezTo>
                  <a:cubicBezTo>
                    <a:pt x="18720" y="8871"/>
                    <a:pt x="18720" y="8871"/>
                    <a:pt x="18720" y="8871"/>
                  </a:cubicBezTo>
                  <a:cubicBezTo>
                    <a:pt x="13680" y="8871"/>
                    <a:pt x="13680" y="8871"/>
                    <a:pt x="13680" y="8871"/>
                  </a:cubicBezTo>
                  <a:cubicBezTo>
                    <a:pt x="13680" y="15429"/>
                    <a:pt x="13680" y="15429"/>
                    <a:pt x="13680" y="15429"/>
                  </a:cubicBezTo>
                  <a:cubicBezTo>
                    <a:pt x="13680" y="16200"/>
                    <a:pt x="13680" y="16971"/>
                    <a:pt x="14400" y="17357"/>
                  </a:cubicBezTo>
                  <a:cubicBezTo>
                    <a:pt x="15120" y="17357"/>
                    <a:pt x="16560" y="17743"/>
                    <a:pt x="17280" y="17743"/>
                  </a:cubicBezTo>
                  <a:cubicBezTo>
                    <a:pt x="18000" y="17743"/>
                    <a:pt x="18720" y="17743"/>
                    <a:pt x="20160" y="17357"/>
                  </a:cubicBezTo>
                  <a:cubicBezTo>
                    <a:pt x="21600" y="20829"/>
                    <a:pt x="21600" y="20829"/>
                    <a:pt x="21600" y="20829"/>
                  </a:cubicBezTo>
                  <a:cubicBezTo>
                    <a:pt x="20160" y="21600"/>
                    <a:pt x="18720" y="21600"/>
                    <a:pt x="1656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" name="도형"/>
            <p:cNvSpPr/>
            <p:nvPr/>
          </p:nvSpPr>
          <p:spPr>
            <a:xfrm>
              <a:off x="1814954" y="561489"/>
              <a:ext cx="89628" cy="10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2" y="2512"/>
                  </a:moveTo>
                  <a:cubicBezTo>
                    <a:pt x="4985" y="502"/>
                    <a:pt x="8308" y="0"/>
                    <a:pt x="12185" y="0"/>
                  </a:cubicBezTo>
                  <a:cubicBezTo>
                    <a:pt x="15508" y="0"/>
                    <a:pt x="17723" y="502"/>
                    <a:pt x="19385" y="2009"/>
                  </a:cubicBezTo>
                  <a:cubicBezTo>
                    <a:pt x="21046" y="3516"/>
                    <a:pt x="21600" y="5526"/>
                    <a:pt x="21600" y="854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954" y="21600"/>
                    <a:pt x="14954" y="21600"/>
                    <a:pt x="14954" y="21600"/>
                  </a:cubicBezTo>
                  <a:cubicBezTo>
                    <a:pt x="14954" y="20093"/>
                    <a:pt x="14954" y="20093"/>
                    <a:pt x="14954" y="20093"/>
                  </a:cubicBezTo>
                  <a:cubicBezTo>
                    <a:pt x="13292" y="21098"/>
                    <a:pt x="11631" y="21600"/>
                    <a:pt x="9969" y="21600"/>
                  </a:cubicBezTo>
                  <a:cubicBezTo>
                    <a:pt x="6646" y="21600"/>
                    <a:pt x="4431" y="21098"/>
                    <a:pt x="2769" y="19591"/>
                  </a:cubicBezTo>
                  <a:cubicBezTo>
                    <a:pt x="1108" y="18586"/>
                    <a:pt x="0" y="17079"/>
                    <a:pt x="0" y="14567"/>
                  </a:cubicBezTo>
                  <a:cubicBezTo>
                    <a:pt x="0" y="12558"/>
                    <a:pt x="1108" y="11051"/>
                    <a:pt x="2215" y="9042"/>
                  </a:cubicBezTo>
                  <a:cubicBezTo>
                    <a:pt x="3877" y="7535"/>
                    <a:pt x="6646" y="7033"/>
                    <a:pt x="9969" y="7033"/>
                  </a:cubicBezTo>
                  <a:cubicBezTo>
                    <a:pt x="11631" y="7033"/>
                    <a:pt x="13292" y="7033"/>
                    <a:pt x="14954" y="8037"/>
                  </a:cubicBezTo>
                  <a:cubicBezTo>
                    <a:pt x="14954" y="7535"/>
                    <a:pt x="14954" y="7535"/>
                    <a:pt x="14954" y="7535"/>
                  </a:cubicBezTo>
                  <a:cubicBezTo>
                    <a:pt x="14954" y="6028"/>
                    <a:pt x="13846" y="5023"/>
                    <a:pt x="11077" y="5023"/>
                  </a:cubicBezTo>
                  <a:cubicBezTo>
                    <a:pt x="8308" y="5023"/>
                    <a:pt x="6092" y="5526"/>
                    <a:pt x="4431" y="6028"/>
                  </a:cubicBezTo>
                  <a:lnTo>
                    <a:pt x="1662" y="2512"/>
                  </a:lnTo>
                  <a:close/>
                  <a:moveTo>
                    <a:pt x="14954" y="15070"/>
                  </a:moveTo>
                  <a:cubicBezTo>
                    <a:pt x="14954" y="12558"/>
                    <a:pt x="14954" y="12558"/>
                    <a:pt x="14954" y="12558"/>
                  </a:cubicBezTo>
                  <a:cubicBezTo>
                    <a:pt x="14400" y="11553"/>
                    <a:pt x="12738" y="11051"/>
                    <a:pt x="10523" y="11051"/>
                  </a:cubicBezTo>
                  <a:cubicBezTo>
                    <a:pt x="7754" y="11051"/>
                    <a:pt x="6092" y="12056"/>
                    <a:pt x="6092" y="14065"/>
                  </a:cubicBezTo>
                  <a:cubicBezTo>
                    <a:pt x="6092" y="15572"/>
                    <a:pt x="7754" y="16577"/>
                    <a:pt x="10523" y="17079"/>
                  </a:cubicBezTo>
                  <a:cubicBezTo>
                    <a:pt x="12738" y="17079"/>
                    <a:pt x="14400" y="16074"/>
                    <a:pt x="14954" y="1507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6" name="도형"/>
            <p:cNvSpPr/>
            <p:nvPr/>
          </p:nvSpPr>
          <p:spPr>
            <a:xfrm>
              <a:off x="1923033" y="531174"/>
              <a:ext cx="69858" cy="13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60" y="21600"/>
                  </a:moveTo>
                  <a:cubicBezTo>
                    <a:pt x="12960" y="21600"/>
                    <a:pt x="10080" y="21214"/>
                    <a:pt x="7920" y="20057"/>
                  </a:cubicBezTo>
                  <a:cubicBezTo>
                    <a:pt x="5760" y="18900"/>
                    <a:pt x="5040" y="17743"/>
                    <a:pt x="5040" y="15814"/>
                  </a:cubicBezTo>
                  <a:cubicBezTo>
                    <a:pt x="5040" y="8871"/>
                    <a:pt x="5040" y="8871"/>
                    <a:pt x="5040" y="8871"/>
                  </a:cubicBezTo>
                  <a:cubicBezTo>
                    <a:pt x="0" y="8871"/>
                    <a:pt x="0" y="8871"/>
                    <a:pt x="0" y="8871"/>
                  </a:cubicBezTo>
                  <a:cubicBezTo>
                    <a:pt x="0" y="5014"/>
                    <a:pt x="0" y="5014"/>
                    <a:pt x="0" y="5014"/>
                  </a:cubicBezTo>
                  <a:cubicBezTo>
                    <a:pt x="5040" y="5014"/>
                    <a:pt x="5040" y="5014"/>
                    <a:pt x="5040" y="5014"/>
                  </a:cubicBezTo>
                  <a:cubicBezTo>
                    <a:pt x="5040" y="386"/>
                    <a:pt x="5040" y="386"/>
                    <a:pt x="5040" y="386"/>
                  </a:cubicBezTo>
                  <a:cubicBezTo>
                    <a:pt x="13680" y="0"/>
                    <a:pt x="13680" y="0"/>
                    <a:pt x="13680" y="0"/>
                  </a:cubicBezTo>
                  <a:cubicBezTo>
                    <a:pt x="13680" y="5014"/>
                    <a:pt x="13680" y="5014"/>
                    <a:pt x="13680" y="5014"/>
                  </a:cubicBezTo>
                  <a:cubicBezTo>
                    <a:pt x="18720" y="5014"/>
                    <a:pt x="18720" y="5014"/>
                    <a:pt x="18720" y="5014"/>
                  </a:cubicBezTo>
                  <a:cubicBezTo>
                    <a:pt x="18720" y="8871"/>
                    <a:pt x="18720" y="8871"/>
                    <a:pt x="18720" y="8871"/>
                  </a:cubicBezTo>
                  <a:cubicBezTo>
                    <a:pt x="13680" y="8871"/>
                    <a:pt x="13680" y="8871"/>
                    <a:pt x="13680" y="8871"/>
                  </a:cubicBezTo>
                  <a:cubicBezTo>
                    <a:pt x="13680" y="15429"/>
                    <a:pt x="13680" y="15429"/>
                    <a:pt x="13680" y="15429"/>
                  </a:cubicBezTo>
                  <a:cubicBezTo>
                    <a:pt x="13680" y="16200"/>
                    <a:pt x="14400" y="16971"/>
                    <a:pt x="15120" y="17357"/>
                  </a:cubicBezTo>
                  <a:cubicBezTo>
                    <a:pt x="15840" y="17357"/>
                    <a:pt x="16560" y="17743"/>
                    <a:pt x="17280" y="17743"/>
                  </a:cubicBezTo>
                  <a:cubicBezTo>
                    <a:pt x="18000" y="17743"/>
                    <a:pt x="18720" y="17743"/>
                    <a:pt x="20160" y="17357"/>
                  </a:cubicBezTo>
                  <a:cubicBezTo>
                    <a:pt x="21600" y="20829"/>
                    <a:pt x="21600" y="20829"/>
                    <a:pt x="21600" y="20829"/>
                  </a:cubicBezTo>
                  <a:cubicBezTo>
                    <a:pt x="20160" y="21600"/>
                    <a:pt x="18720" y="21600"/>
                    <a:pt x="1656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7" name="도형"/>
            <p:cNvSpPr/>
            <p:nvPr/>
          </p:nvSpPr>
          <p:spPr>
            <a:xfrm>
              <a:off x="2008706" y="521947"/>
              <a:ext cx="30317" cy="139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3" y="720"/>
                  </a:moveTo>
                  <a:cubicBezTo>
                    <a:pt x="4985" y="360"/>
                    <a:pt x="8308" y="0"/>
                    <a:pt x="11631" y="0"/>
                  </a:cubicBezTo>
                  <a:cubicBezTo>
                    <a:pt x="14954" y="0"/>
                    <a:pt x="16615" y="360"/>
                    <a:pt x="19938" y="720"/>
                  </a:cubicBezTo>
                  <a:cubicBezTo>
                    <a:pt x="21600" y="1080"/>
                    <a:pt x="21600" y="1440"/>
                    <a:pt x="21600" y="2160"/>
                  </a:cubicBezTo>
                  <a:cubicBezTo>
                    <a:pt x="21600" y="2880"/>
                    <a:pt x="21600" y="3240"/>
                    <a:pt x="19938" y="3960"/>
                  </a:cubicBezTo>
                  <a:cubicBezTo>
                    <a:pt x="16615" y="4320"/>
                    <a:pt x="14954" y="4320"/>
                    <a:pt x="11631" y="4320"/>
                  </a:cubicBezTo>
                  <a:cubicBezTo>
                    <a:pt x="8308" y="4320"/>
                    <a:pt x="4985" y="4320"/>
                    <a:pt x="3323" y="3960"/>
                  </a:cubicBezTo>
                  <a:cubicBezTo>
                    <a:pt x="1662" y="3240"/>
                    <a:pt x="0" y="2880"/>
                    <a:pt x="0" y="2160"/>
                  </a:cubicBezTo>
                  <a:cubicBezTo>
                    <a:pt x="0" y="1440"/>
                    <a:pt x="1662" y="1080"/>
                    <a:pt x="3323" y="720"/>
                  </a:cubicBezTo>
                  <a:close/>
                  <a:moveTo>
                    <a:pt x="21600" y="21600"/>
                  </a:moveTo>
                  <a:cubicBezTo>
                    <a:pt x="21600" y="6120"/>
                    <a:pt x="21600" y="6120"/>
                    <a:pt x="21600" y="6120"/>
                  </a:cubicBezTo>
                  <a:cubicBezTo>
                    <a:pt x="1662" y="6120"/>
                    <a:pt x="1662" y="6120"/>
                    <a:pt x="1662" y="6120"/>
                  </a:cubicBezTo>
                  <a:cubicBezTo>
                    <a:pt x="1662" y="21600"/>
                    <a:pt x="1662" y="21600"/>
                    <a:pt x="1662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8" name="도형"/>
            <p:cNvSpPr/>
            <p:nvPr/>
          </p:nvSpPr>
          <p:spPr>
            <a:xfrm>
              <a:off x="2057474" y="558853"/>
              <a:ext cx="102809" cy="10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45" y="18240"/>
                  </a:moveTo>
                  <a:cubicBezTo>
                    <a:pt x="982" y="16320"/>
                    <a:pt x="0" y="13920"/>
                    <a:pt x="0" y="10560"/>
                  </a:cubicBezTo>
                  <a:cubicBezTo>
                    <a:pt x="0" y="7680"/>
                    <a:pt x="982" y="5280"/>
                    <a:pt x="2945" y="3360"/>
                  </a:cubicBezTo>
                  <a:cubicBezTo>
                    <a:pt x="5400" y="960"/>
                    <a:pt x="7855" y="0"/>
                    <a:pt x="10800" y="0"/>
                  </a:cubicBezTo>
                  <a:cubicBezTo>
                    <a:pt x="14236" y="0"/>
                    <a:pt x="16691" y="960"/>
                    <a:pt x="18655" y="3360"/>
                  </a:cubicBezTo>
                  <a:cubicBezTo>
                    <a:pt x="20618" y="5280"/>
                    <a:pt x="21600" y="7680"/>
                    <a:pt x="21600" y="10560"/>
                  </a:cubicBezTo>
                  <a:cubicBezTo>
                    <a:pt x="21600" y="13920"/>
                    <a:pt x="20618" y="16320"/>
                    <a:pt x="18655" y="18240"/>
                  </a:cubicBezTo>
                  <a:cubicBezTo>
                    <a:pt x="16691" y="20640"/>
                    <a:pt x="14236" y="21600"/>
                    <a:pt x="10800" y="21600"/>
                  </a:cubicBezTo>
                  <a:cubicBezTo>
                    <a:pt x="7855" y="21600"/>
                    <a:pt x="5400" y="20640"/>
                    <a:pt x="2945" y="18240"/>
                  </a:cubicBezTo>
                  <a:close/>
                  <a:moveTo>
                    <a:pt x="10800" y="16320"/>
                  </a:moveTo>
                  <a:cubicBezTo>
                    <a:pt x="12273" y="16320"/>
                    <a:pt x="13745" y="15840"/>
                    <a:pt x="14727" y="14880"/>
                  </a:cubicBezTo>
                  <a:cubicBezTo>
                    <a:pt x="15709" y="13920"/>
                    <a:pt x="16200" y="12480"/>
                    <a:pt x="16200" y="10560"/>
                  </a:cubicBezTo>
                  <a:cubicBezTo>
                    <a:pt x="16200" y="9120"/>
                    <a:pt x="15709" y="7680"/>
                    <a:pt x="14727" y="6720"/>
                  </a:cubicBezTo>
                  <a:cubicBezTo>
                    <a:pt x="13745" y="5760"/>
                    <a:pt x="12273" y="5280"/>
                    <a:pt x="10800" y="5280"/>
                  </a:cubicBezTo>
                  <a:cubicBezTo>
                    <a:pt x="9327" y="5280"/>
                    <a:pt x="7855" y="5760"/>
                    <a:pt x="6873" y="6720"/>
                  </a:cubicBezTo>
                  <a:cubicBezTo>
                    <a:pt x="5891" y="7680"/>
                    <a:pt x="5400" y="9120"/>
                    <a:pt x="5400" y="10560"/>
                  </a:cubicBezTo>
                  <a:cubicBezTo>
                    <a:pt x="5400" y="12480"/>
                    <a:pt x="5891" y="13920"/>
                    <a:pt x="6873" y="14880"/>
                  </a:cubicBezTo>
                  <a:cubicBezTo>
                    <a:pt x="7855" y="15840"/>
                    <a:pt x="9327" y="16320"/>
                    <a:pt x="10800" y="163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9" name="도형"/>
            <p:cNvSpPr/>
            <p:nvPr/>
          </p:nvSpPr>
          <p:spPr>
            <a:xfrm>
              <a:off x="2180053" y="561489"/>
              <a:ext cx="90946" cy="10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6" y="7535"/>
                  </a:moveTo>
                  <a:cubicBezTo>
                    <a:pt x="6646" y="21600"/>
                    <a:pt x="6646" y="21600"/>
                    <a:pt x="6646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6646" y="0"/>
                    <a:pt x="6646" y="0"/>
                    <a:pt x="6646" y="0"/>
                  </a:cubicBezTo>
                  <a:cubicBezTo>
                    <a:pt x="6646" y="2009"/>
                    <a:pt x="6646" y="2009"/>
                    <a:pt x="6646" y="2009"/>
                  </a:cubicBezTo>
                  <a:cubicBezTo>
                    <a:pt x="8308" y="502"/>
                    <a:pt x="9969" y="0"/>
                    <a:pt x="12185" y="0"/>
                  </a:cubicBezTo>
                  <a:cubicBezTo>
                    <a:pt x="15508" y="0"/>
                    <a:pt x="17723" y="502"/>
                    <a:pt x="19385" y="2512"/>
                  </a:cubicBezTo>
                  <a:cubicBezTo>
                    <a:pt x="21046" y="4019"/>
                    <a:pt x="21600" y="6028"/>
                    <a:pt x="21600" y="8037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954" y="21600"/>
                    <a:pt x="14954" y="21600"/>
                    <a:pt x="14954" y="21600"/>
                  </a:cubicBezTo>
                  <a:cubicBezTo>
                    <a:pt x="14954" y="9544"/>
                    <a:pt x="14954" y="9544"/>
                    <a:pt x="14954" y="9544"/>
                  </a:cubicBezTo>
                  <a:cubicBezTo>
                    <a:pt x="14954" y="8037"/>
                    <a:pt x="14400" y="7033"/>
                    <a:pt x="13846" y="6028"/>
                  </a:cubicBezTo>
                  <a:cubicBezTo>
                    <a:pt x="13292" y="5526"/>
                    <a:pt x="11631" y="5023"/>
                    <a:pt x="9969" y="5023"/>
                  </a:cubicBezTo>
                  <a:cubicBezTo>
                    <a:pt x="8862" y="5023"/>
                    <a:pt x="7754" y="6028"/>
                    <a:pt x="6646" y="753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331" name="그룹"/>
          <p:cNvGrpSpPr/>
          <p:nvPr/>
        </p:nvGrpSpPr>
        <p:grpSpPr>
          <a:xfrm>
            <a:off x="19570028" y="3571"/>
            <a:ext cx="4801271" cy="4039672"/>
            <a:chOff x="0" y="0"/>
            <a:chExt cx="4801269" cy="4039670"/>
          </a:xfrm>
        </p:grpSpPr>
        <p:sp>
          <p:nvSpPr>
            <p:cNvPr id="291" name="사각형"/>
            <p:cNvSpPr/>
            <p:nvPr/>
          </p:nvSpPr>
          <p:spPr>
            <a:xfrm>
              <a:off x="0" y="0"/>
              <a:ext cx="383975" cy="380802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2" name="사각형"/>
            <p:cNvSpPr/>
            <p:nvPr/>
          </p:nvSpPr>
          <p:spPr>
            <a:xfrm>
              <a:off x="0" y="1567633"/>
              <a:ext cx="383975" cy="380802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3" name="사각형"/>
            <p:cNvSpPr/>
            <p:nvPr/>
          </p:nvSpPr>
          <p:spPr>
            <a:xfrm>
              <a:off x="634669" y="0"/>
              <a:ext cx="380800" cy="380802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4" name="사각형"/>
            <p:cNvSpPr/>
            <p:nvPr/>
          </p:nvSpPr>
          <p:spPr>
            <a:xfrm>
              <a:off x="634669" y="523603"/>
              <a:ext cx="380800" cy="383977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5" name="사각형"/>
            <p:cNvSpPr/>
            <p:nvPr/>
          </p:nvSpPr>
          <p:spPr>
            <a:xfrm>
              <a:off x="634669" y="1567633"/>
              <a:ext cx="380800" cy="380802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6" name="사각형"/>
            <p:cNvSpPr/>
            <p:nvPr/>
          </p:nvSpPr>
          <p:spPr>
            <a:xfrm>
              <a:off x="634669" y="2091236"/>
              <a:ext cx="380800" cy="380803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사각형"/>
            <p:cNvSpPr/>
            <p:nvPr/>
          </p:nvSpPr>
          <p:spPr>
            <a:xfrm>
              <a:off x="1262991" y="0"/>
              <a:ext cx="380801" cy="380802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" name="사각형"/>
            <p:cNvSpPr/>
            <p:nvPr/>
          </p:nvSpPr>
          <p:spPr>
            <a:xfrm>
              <a:off x="1262991" y="523603"/>
              <a:ext cx="380801" cy="383977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9" name="사각형"/>
            <p:cNvSpPr/>
            <p:nvPr/>
          </p:nvSpPr>
          <p:spPr>
            <a:xfrm>
              <a:off x="1262991" y="1040857"/>
              <a:ext cx="380801" cy="383977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0" name="사각형"/>
            <p:cNvSpPr/>
            <p:nvPr/>
          </p:nvSpPr>
          <p:spPr>
            <a:xfrm>
              <a:off x="1262991" y="1567633"/>
              <a:ext cx="380801" cy="380802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" name="사각형"/>
            <p:cNvSpPr/>
            <p:nvPr/>
          </p:nvSpPr>
          <p:spPr>
            <a:xfrm>
              <a:off x="1262991" y="2091236"/>
              <a:ext cx="380801" cy="380803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" name="사각형"/>
            <p:cNvSpPr/>
            <p:nvPr/>
          </p:nvSpPr>
          <p:spPr>
            <a:xfrm>
              <a:off x="1262991" y="2608490"/>
              <a:ext cx="380801" cy="383977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3" name="사각형"/>
            <p:cNvSpPr/>
            <p:nvPr/>
          </p:nvSpPr>
          <p:spPr>
            <a:xfrm>
              <a:off x="1897661" y="0"/>
              <a:ext cx="380800" cy="380802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" name="사각형"/>
            <p:cNvSpPr/>
            <p:nvPr/>
          </p:nvSpPr>
          <p:spPr>
            <a:xfrm>
              <a:off x="1897661" y="523603"/>
              <a:ext cx="380800" cy="383977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" name="사각형"/>
            <p:cNvSpPr/>
            <p:nvPr/>
          </p:nvSpPr>
          <p:spPr>
            <a:xfrm>
              <a:off x="1897661" y="1040857"/>
              <a:ext cx="380800" cy="383977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" name="사각형"/>
            <p:cNvSpPr/>
            <p:nvPr/>
          </p:nvSpPr>
          <p:spPr>
            <a:xfrm>
              <a:off x="1897661" y="1567633"/>
              <a:ext cx="380800" cy="380802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7" name="사각형"/>
            <p:cNvSpPr/>
            <p:nvPr/>
          </p:nvSpPr>
          <p:spPr>
            <a:xfrm>
              <a:off x="1897661" y="2091236"/>
              <a:ext cx="380800" cy="380803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8" name="사각형"/>
            <p:cNvSpPr/>
            <p:nvPr/>
          </p:nvSpPr>
          <p:spPr>
            <a:xfrm>
              <a:off x="2522809" y="0"/>
              <a:ext cx="383975" cy="380802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" name="사각형"/>
            <p:cNvSpPr/>
            <p:nvPr/>
          </p:nvSpPr>
          <p:spPr>
            <a:xfrm>
              <a:off x="2522809" y="523603"/>
              <a:ext cx="383975" cy="383977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" name="사각형"/>
            <p:cNvSpPr/>
            <p:nvPr/>
          </p:nvSpPr>
          <p:spPr>
            <a:xfrm>
              <a:off x="2522809" y="1040857"/>
              <a:ext cx="383975" cy="383977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" name="사각형"/>
            <p:cNvSpPr/>
            <p:nvPr/>
          </p:nvSpPr>
          <p:spPr>
            <a:xfrm>
              <a:off x="2522809" y="1567633"/>
              <a:ext cx="383975" cy="380802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" name="사각형"/>
            <p:cNvSpPr/>
            <p:nvPr/>
          </p:nvSpPr>
          <p:spPr>
            <a:xfrm>
              <a:off x="2522809" y="2091236"/>
              <a:ext cx="383975" cy="380803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" name="사각형"/>
            <p:cNvSpPr/>
            <p:nvPr/>
          </p:nvSpPr>
          <p:spPr>
            <a:xfrm>
              <a:off x="2522809" y="2608490"/>
              <a:ext cx="383975" cy="383977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" name="사각형"/>
            <p:cNvSpPr/>
            <p:nvPr/>
          </p:nvSpPr>
          <p:spPr>
            <a:xfrm>
              <a:off x="2522809" y="3132094"/>
              <a:ext cx="383975" cy="383976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" name="사각형"/>
            <p:cNvSpPr/>
            <p:nvPr/>
          </p:nvSpPr>
          <p:spPr>
            <a:xfrm>
              <a:off x="3157478" y="0"/>
              <a:ext cx="380800" cy="380802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" name="사각형"/>
            <p:cNvSpPr/>
            <p:nvPr/>
          </p:nvSpPr>
          <p:spPr>
            <a:xfrm>
              <a:off x="3157478" y="523603"/>
              <a:ext cx="380800" cy="383977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" name="사각형"/>
            <p:cNvSpPr/>
            <p:nvPr/>
          </p:nvSpPr>
          <p:spPr>
            <a:xfrm>
              <a:off x="3157478" y="2091236"/>
              <a:ext cx="380800" cy="380803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8" name="사각형"/>
            <p:cNvSpPr/>
            <p:nvPr/>
          </p:nvSpPr>
          <p:spPr>
            <a:xfrm>
              <a:off x="3157478" y="2608490"/>
              <a:ext cx="380800" cy="383977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" name="사각형"/>
            <p:cNvSpPr/>
            <p:nvPr/>
          </p:nvSpPr>
          <p:spPr>
            <a:xfrm>
              <a:off x="3157478" y="3132094"/>
              <a:ext cx="380800" cy="383976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" name="사각형"/>
            <p:cNvSpPr/>
            <p:nvPr/>
          </p:nvSpPr>
          <p:spPr>
            <a:xfrm>
              <a:off x="3157478" y="3655695"/>
              <a:ext cx="380800" cy="383976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1" name="사각형"/>
            <p:cNvSpPr/>
            <p:nvPr/>
          </p:nvSpPr>
          <p:spPr>
            <a:xfrm>
              <a:off x="3792147" y="0"/>
              <a:ext cx="380801" cy="380802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" name="사각형"/>
            <p:cNvSpPr/>
            <p:nvPr/>
          </p:nvSpPr>
          <p:spPr>
            <a:xfrm>
              <a:off x="3792147" y="523603"/>
              <a:ext cx="380801" cy="383977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" name="사각형"/>
            <p:cNvSpPr/>
            <p:nvPr/>
          </p:nvSpPr>
          <p:spPr>
            <a:xfrm>
              <a:off x="3792147" y="2091236"/>
              <a:ext cx="380801" cy="380803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4" name="사각형"/>
            <p:cNvSpPr/>
            <p:nvPr/>
          </p:nvSpPr>
          <p:spPr>
            <a:xfrm>
              <a:off x="4420470" y="0"/>
              <a:ext cx="380801" cy="380802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5" name="사각형"/>
            <p:cNvSpPr/>
            <p:nvPr/>
          </p:nvSpPr>
          <p:spPr>
            <a:xfrm>
              <a:off x="4420470" y="523603"/>
              <a:ext cx="380801" cy="383977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6" name="사각형"/>
            <p:cNvSpPr/>
            <p:nvPr/>
          </p:nvSpPr>
          <p:spPr>
            <a:xfrm>
              <a:off x="4420470" y="1040857"/>
              <a:ext cx="380801" cy="383977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7" name="사각형"/>
            <p:cNvSpPr/>
            <p:nvPr/>
          </p:nvSpPr>
          <p:spPr>
            <a:xfrm>
              <a:off x="4420470" y="1567633"/>
              <a:ext cx="380801" cy="380802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8" name="사각형"/>
            <p:cNvSpPr/>
            <p:nvPr/>
          </p:nvSpPr>
          <p:spPr>
            <a:xfrm>
              <a:off x="4420470" y="2091236"/>
              <a:ext cx="380801" cy="380803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9" name="사각형"/>
            <p:cNvSpPr/>
            <p:nvPr/>
          </p:nvSpPr>
          <p:spPr>
            <a:xfrm>
              <a:off x="4420470" y="2608490"/>
              <a:ext cx="380801" cy="383977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사각형"/>
            <p:cNvSpPr/>
            <p:nvPr/>
          </p:nvSpPr>
          <p:spPr>
            <a:xfrm>
              <a:off x="4420470" y="3132094"/>
              <a:ext cx="380801" cy="383976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392" tIns="91392" rIns="91392" bIns="91392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3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763298" y="1241081"/>
            <a:ext cx="931200" cy="614586"/>
          </a:xfrm>
          <a:prstGeom prst="rect">
            <a:avLst/>
          </a:prstGeom>
        </p:spPr>
        <p:txBody>
          <a:bodyPr wrap="square" lIns="91392" tIns="91392" rIns="91392" bIns="91392"/>
          <a:lstStyle>
            <a:lvl1pPr defTabSz="914400">
              <a:defRPr sz="2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4"/>
          <p:cNvSpPr/>
          <p:nvPr/>
        </p:nvSpPr>
        <p:spPr>
          <a:xfrm rot="16200000">
            <a:off x="22199868" y="666270"/>
            <a:ext cx="521209" cy="52391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30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130252" y="668286"/>
            <a:ext cx="725897" cy="741645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1" name="Picture Placeholder 13"/>
          <p:cNvSpPr>
            <a:spLocks noGrp="1"/>
          </p:cNvSpPr>
          <p:nvPr>
            <p:ph type="pic" idx="13"/>
          </p:nvPr>
        </p:nvSpPr>
        <p:spPr>
          <a:xfrm>
            <a:off x="0" y="0"/>
            <a:ext cx="24377649" cy="6781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2" name="CT_Logo_Final.png" descr="CT_Logo_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43762" y="12771186"/>
            <a:ext cx="2082801" cy="624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4"/>
          <p:cNvSpPr/>
          <p:nvPr/>
        </p:nvSpPr>
        <p:spPr>
          <a:xfrm rot="16200000">
            <a:off x="22199868" y="666270"/>
            <a:ext cx="521209" cy="52391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130252" y="668286"/>
            <a:ext cx="725897" cy="741645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Picture Placeholder 2"/>
          <p:cNvSpPr>
            <a:spLocks noGrp="1"/>
          </p:cNvSpPr>
          <p:nvPr>
            <p:ph type="pic" idx="13"/>
          </p:nvPr>
        </p:nvSpPr>
        <p:spPr>
          <a:xfrm>
            <a:off x="3260035" y="0"/>
            <a:ext cx="10058401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 Footer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그룹"/>
          <p:cNvGrpSpPr/>
          <p:nvPr/>
        </p:nvGrpSpPr>
        <p:grpSpPr>
          <a:xfrm>
            <a:off x="-1" y="3571"/>
            <a:ext cx="24371301" cy="13962724"/>
            <a:chOff x="0" y="0"/>
            <a:chExt cx="24371300" cy="13962723"/>
          </a:xfrm>
        </p:grpSpPr>
        <p:grpSp>
          <p:nvGrpSpPr>
            <p:cNvPr id="50" name="그룹"/>
            <p:cNvGrpSpPr/>
            <p:nvPr/>
          </p:nvGrpSpPr>
          <p:grpSpPr>
            <a:xfrm>
              <a:off x="0" y="-1"/>
              <a:ext cx="24371300" cy="13708858"/>
              <a:chOff x="0" y="0"/>
              <a:chExt cx="24371300" cy="13708856"/>
            </a:xfrm>
          </p:grpSpPr>
          <p:sp>
            <p:nvSpPr>
              <p:cNvPr id="48" name="직사각형"/>
              <p:cNvSpPr/>
              <p:nvPr/>
            </p:nvSpPr>
            <p:spPr>
              <a:xfrm>
                <a:off x="0" y="0"/>
                <a:ext cx="24371300" cy="1904008"/>
              </a:xfrm>
              <a:prstGeom prst="rect">
                <a:avLst/>
              </a:prstGeom>
              <a:solidFill>
                <a:srgbClr val="F7F7F7"/>
              </a:solidFill>
              <a:ln w="3175" cap="flat">
                <a:noFill/>
                <a:miter lim="400000"/>
              </a:ln>
              <a:effectLst>
                <a:outerShdw dir="5400000" rotWithShape="0">
                  <a:srgbClr val="000000">
                    <a:alpha val="15000"/>
                  </a:srgbClr>
                </a:outerShdw>
              </a:effectLst>
            </p:spPr>
            <p:txBody>
              <a:bodyPr wrap="square" lIns="38080" tIns="38080" rIns="38080" bIns="38080" numCol="1" anchor="ctr">
                <a:noAutofit/>
              </a:bodyPr>
              <a:lstStyle/>
              <a:p>
                <a:pPr defTabSz="457200">
                  <a:defRPr sz="3000" spc="29">
                    <a:solidFill>
                      <a:srgbClr val="F5F5F5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Lato Regular"/>
                    <a:ea typeface="Lato Regular"/>
                    <a:cs typeface="Lato Regular"/>
                    <a:sym typeface="Lato Regular"/>
                  </a:defRPr>
                </a:pPr>
                <a:endParaRPr/>
              </a:p>
            </p:txBody>
          </p:sp>
          <p:sp>
            <p:nvSpPr>
              <p:cNvPr id="49" name="직사각형"/>
              <p:cNvSpPr/>
              <p:nvPr/>
            </p:nvSpPr>
            <p:spPr>
              <a:xfrm>
                <a:off x="0" y="12947253"/>
                <a:ext cx="24371300" cy="761604"/>
              </a:xfrm>
              <a:prstGeom prst="rect">
                <a:avLst/>
              </a:prstGeom>
              <a:solidFill>
                <a:srgbClr val="F2F2F2"/>
              </a:solidFill>
              <a:ln w="3175" cap="flat">
                <a:noFill/>
                <a:miter lim="400000"/>
              </a:ln>
              <a:effectLst>
                <a:outerShdw dir="16200000" rotWithShape="0">
                  <a:srgbClr val="000000">
                    <a:alpha val="10000"/>
                  </a:srgbClr>
                </a:outerShdw>
              </a:effectLst>
            </p:spPr>
            <p:txBody>
              <a:bodyPr wrap="square" lIns="38080" tIns="38080" rIns="38080" bIns="38080" numCol="1" anchor="ctr">
                <a:noAutofit/>
              </a:bodyPr>
              <a:lstStyle/>
              <a:p>
                <a:pPr defTabSz="457200">
                  <a:defRPr sz="3000" spc="29">
                    <a:solidFill>
                      <a:srgbClr val="F2F2F2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Lato Regular"/>
                    <a:ea typeface="Lato Regular"/>
                    <a:cs typeface="Lato Regular"/>
                    <a:sym typeface="Lato Regular"/>
                  </a:defRPr>
                </a:pPr>
                <a:endParaRPr/>
              </a:p>
            </p:txBody>
          </p:sp>
        </p:grpSp>
        <p:sp>
          <p:nvSpPr>
            <p:cNvPr id="51" name="모서리가 둥근 직사각형"/>
            <p:cNvSpPr/>
            <p:nvPr/>
          </p:nvSpPr>
          <p:spPr>
            <a:xfrm>
              <a:off x="22654221" y="13074186"/>
              <a:ext cx="885431" cy="888538"/>
            </a:xfrm>
            <a:prstGeom prst="roundRect">
              <a:avLst>
                <a:gd name="adj" fmla="val 7168"/>
              </a:avLst>
            </a:prstGeom>
            <a:solidFill>
              <a:srgbClr val="B2B7BF">
                <a:alpha val="5000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38080" tIns="38080" rIns="38080" bIns="38080" numCol="1" anchor="ctr">
              <a:noAutofit/>
            </a:bodyPr>
            <a:lstStyle/>
            <a:p>
              <a:pPr defTabSz="457200">
                <a:lnSpc>
                  <a:spcPct val="110000"/>
                </a:lnSpc>
                <a:defRPr sz="3000" spc="209">
                  <a:solidFill>
                    <a:srgbClr val="F26D99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FontAwesome"/>
                  <a:ea typeface="FontAwesome"/>
                  <a:cs typeface="FontAwesome"/>
                  <a:sym typeface="FontAwesome"/>
                </a:defRPr>
              </a:pPr>
              <a:endParaRPr/>
            </a:p>
          </p:txBody>
        </p:sp>
        <p:sp>
          <p:nvSpPr>
            <p:cNvPr id="52" name="원"/>
            <p:cNvSpPr/>
            <p:nvPr/>
          </p:nvSpPr>
          <p:spPr>
            <a:xfrm>
              <a:off x="21984493" y="365664"/>
              <a:ext cx="1129713" cy="1129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80" tIns="38080" rIns="38080" bIns="38080" numCol="1" anchor="ctr">
              <a:noAutofit/>
            </a:bodyPr>
            <a:lstStyle/>
            <a:p>
              <a:pPr defTabSz="457200">
                <a:lnSpc>
                  <a:spcPct val="110000"/>
                </a:lnSpc>
                <a:defRPr sz="3000" spc="20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FontAwesome"/>
                  <a:ea typeface="FontAwesome"/>
                  <a:cs typeface="FontAwesome"/>
                  <a:sym typeface="FontAwesome"/>
                </a:defRPr>
              </a:pPr>
              <a:endParaRPr/>
            </a:p>
          </p:txBody>
        </p:sp>
      </p:grpSp>
      <p:sp>
        <p:nvSpPr>
          <p:cNvPr id="54" name="Something for you"/>
          <p:cNvSpPr txBox="1">
            <a:spLocks noGrp="1"/>
          </p:cNvSpPr>
          <p:nvPr>
            <p:ph type="body" sz="quarter" idx="13"/>
          </p:nvPr>
        </p:nvSpPr>
        <p:spPr>
          <a:xfrm>
            <a:off x="1268098" y="1067372"/>
            <a:ext cx="3222436" cy="4572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defTabSz="584200">
              <a:lnSpc>
                <a:spcPct val="120000"/>
              </a:lnSpc>
              <a:spcBef>
                <a:spcPts val="0"/>
              </a:spcBef>
              <a:defRPr sz="3000" spc="9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t>Something for you</a:t>
            </a:r>
          </a:p>
        </p:txBody>
      </p:sp>
      <p:sp>
        <p:nvSpPr>
          <p:cNvPr id="5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721160" y="13172364"/>
            <a:ext cx="761604" cy="444462"/>
          </a:xfrm>
          <a:prstGeom prst="rect">
            <a:avLst/>
          </a:prstGeom>
        </p:spPr>
        <p:txBody>
          <a:bodyPr wrap="square" lIns="38080" tIns="38080" rIns="38080" bIns="38080" anchor="t"/>
          <a:lstStyle>
            <a:lvl1pPr defTabSz="584200"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ARCAMA"/>
          <p:cNvSpPr txBox="1">
            <a:spLocks noGrp="1"/>
          </p:cNvSpPr>
          <p:nvPr>
            <p:ph type="body" sz="quarter" idx="14"/>
          </p:nvPr>
        </p:nvSpPr>
        <p:spPr>
          <a:xfrm>
            <a:off x="1268098" y="229608"/>
            <a:ext cx="3536073" cy="9144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defTabSz="584200">
              <a:lnSpc>
                <a:spcPct val="120000"/>
              </a:lnSpc>
              <a:spcBef>
                <a:spcPts val="0"/>
              </a:spcBef>
              <a:defRPr sz="6000" b="1" spc="180">
                <a:solidFill>
                  <a:srgbClr val="000000"/>
                </a:solidFill>
              </a:defRPr>
            </a:lvl1pPr>
          </a:lstStyle>
          <a:p>
            <a:r>
              <a:t>ARCAMA</a:t>
            </a:r>
          </a:p>
        </p:txBody>
      </p:sp>
      <p:sp>
        <p:nvSpPr>
          <p:cNvPr id="57" name="Lorem ipsum more info"/>
          <p:cNvSpPr>
            <a:spLocks noGrp="1"/>
          </p:cNvSpPr>
          <p:nvPr>
            <p:ph type="body" sz="quarter" idx="15"/>
          </p:nvPr>
        </p:nvSpPr>
        <p:spPr>
          <a:xfrm>
            <a:off x="1268098" y="13077758"/>
            <a:ext cx="7106909" cy="507736"/>
          </a:xfrm>
          <a:prstGeom prst="rect">
            <a:avLst/>
          </a:prstGeom>
        </p:spPr>
        <p:txBody>
          <a:bodyPr lIns="38080" tIns="38080" rIns="38080" bIns="38080" anchor="ctr">
            <a:noAutofit/>
          </a:bodyPr>
          <a:lstStyle>
            <a:lvl1pPr defTabSz="584200">
              <a:lnSpc>
                <a:spcPct val="110000"/>
              </a:lnSpc>
              <a:spcBef>
                <a:spcPts val="0"/>
              </a:spcBef>
              <a:defRPr sz="2400" spc="24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Lorem ipsum more info</a:t>
            </a:r>
          </a:p>
        </p:txBody>
      </p:sp>
      <p:grpSp>
        <p:nvGrpSpPr>
          <p:cNvPr id="64" name="그룹"/>
          <p:cNvGrpSpPr/>
          <p:nvPr/>
        </p:nvGrpSpPr>
        <p:grpSpPr>
          <a:xfrm>
            <a:off x="27024216" y="9098382"/>
            <a:ext cx="18951227" cy="1269340"/>
            <a:chOff x="0" y="0"/>
            <a:chExt cx="18951225" cy="1269338"/>
          </a:xfrm>
        </p:grpSpPr>
        <p:sp>
          <p:nvSpPr>
            <p:cNvPr id="58" name="선"/>
            <p:cNvSpPr/>
            <p:nvPr/>
          </p:nvSpPr>
          <p:spPr>
            <a:xfrm>
              <a:off x="0" y="641015"/>
              <a:ext cx="16449418" cy="1"/>
            </a:xfrm>
            <a:prstGeom prst="line">
              <a:avLst/>
            </a:prstGeom>
            <a:noFill/>
            <a:ln w="3175" cap="flat">
              <a:solidFill>
                <a:srgbClr val="A6AAA9">
                  <a:alpha val="75000"/>
                </a:srgbClr>
              </a:solidFill>
              <a:prstDash val="solid"/>
              <a:miter lim="400000"/>
            </a:ln>
            <a:effectLst/>
          </p:spPr>
          <p:txBody>
            <a:bodyPr wrap="square" lIns="71400" tIns="71400" rIns="71400" bIns="71400" numCol="1" anchor="ctr">
              <a:noAutofit/>
            </a:bodyPr>
            <a:lstStyle/>
            <a:p>
              <a:pPr defTabSz="584200">
                <a:defRPr sz="7200" spc="504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" name="사각형"/>
            <p:cNvSpPr/>
            <p:nvPr/>
          </p:nvSpPr>
          <p:spPr>
            <a:xfrm>
              <a:off x="17174150" y="0"/>
              <a:ext cx="1269339" cy="126933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</p:spPr>
          <p:txBody>
            <a:bodyPr wrap="square" lIns="38080" tIns="38080" rIns="38080" bIns="38080" numCol="1" anchor="ctr">
              <a:noAutofit/>
            </a:bodyPr>
            <a:lstStyle/>
            <a:p>
              <a:pPr algn="ctr" defTabSz="584200">
                <a:defRPr sz="12800" spc="128">
                  <a:solidFill>
                    <a:srgbClr val="00000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endParaRPr/>
            </a:p>
          </p:txBody>
        </p:sp>
        <p:sp>
          <p:nvSpPr>
            <p:cNvPr id="60" name="사각형"/>
            <p:cNvSpPr/>
            <p:nvPr/>
          </p:nvSpPr>
          <p:spPr>
            <a:xfrm>
              <a:off x="17301085" y="0"/>
              <a:ext cx="1269339" cy="126933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</p:spPr>
          <p:txBody>
            <a:bodyPr wrap="square" lIns="38080" tIns="38080" rIns="38080" bIns="38080" numCol="1" anchor="ctr">
              <a:noAutofit/>
            </a:bodyPr>
            <a:lstStyle/>
            <a:p>
              <a:pPr algn="ctr" defTabSz="584200">
                <a:defRPr sz="12800" spc="128">
                  <a:solidFill>
                    <a:srgbClr val="00000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endParaRPr/>
            </a:p>
          </p:txBody>
        </p:sp>
        <p:sp>
          <p:nvSpPr>
            <p:cNvPr id="61" name="사각형"/>
            <p:cNvSpPr/>
            <p:nvPr/>
          </p:nvSpPr>
          <p:spPr>
            <a:xfrm>
              <a:off x="17428018" y="0"/>
              <a:ext cx="1269339" cy="126933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</p:spPr>
          <p:txBody>
            <a:bodyPr wrap="square" lIns="38080" tIns="38080" rIns="38080" bIns="38080" numCol="1" anchor="ctr">
              <a:noAutofit/>
            </a:bodyPr>
            <a:lstStyle/>
            <a:p>
              <a:pPr algn="ctr" defTabSz="584200">
                <a:defRPr sz="12800" spc="128">
                  <a:solidFill>
                    <a:srgbClr val="00000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endParaRPr/>
            </a:p>
          </p:txBody>
        </p:sp>
        <p:sp>
          <p:nvSpPr>
            <p:cNvPr id="62" name="사각형"/>
            <p:cNvSpPr/>
            <p:nvPr/>
          </p:nvSpPr>
          <p:spPr>
            <a:xfrm>
              <a:off x="17554951" y="0"/>
              <a:ext cx="1269340" cy="126933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</p:spPr>
          <p:txBody>
            <a:bodyPr wrap="square" lIns="38080" tIns="38080" rIns="38080" bIns="38080" numCol="1" anchor="ctr">
              <a:noAutofit/>
            </a:bodyPr>
            <a:lstStyle/>
            <a:p>
              <a:pPr algn="ctr" defTabSz="584200">
                <a:defRPr sz="12800" spc="128">
                  <a:solidFill>
                    <a:srgbClr val="00000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endParaRPr/>
            </a:p>
          </p:txBody>
        </p:sp>
        <p:sp>
          <p:nvSpPr>
            <p:cNvPr id="63" name="사각형"/>
            <p:cNvSpPr/>
            <p:nvPr/>
          </p:nvSpPr>
          <p:spPr>
            <a:xfrm>
              <a:off x="17681886" y="0"/>
              <a:ext cx="1269340" cy="126933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</p:spPr>
          <p:txBody>
            <a:bodyPr wrap="square" lIns="38080" tIns="38080" rIns="38080" bIns="38080" numCol="1" anchor="ctr">
              <a:noAutofit/>
            </a:bodyPr>
            <a:lstStyle/>
            <a:p>
              <a:pPr algn="ctr" defTabSz="584200">
                <a:defRPr sz="12800" spc="128">
                  <a:solidFill>
                    <a:srgbClr val="00000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endParaRPr/>
            </a:p>
          </p:txBody>
        </p:sp>
      </p:grpSp>
      <p:sp>
        <p:nvSpPr>
          <p:cNvPr id="65" name=""/>
          <p:cNvSpPr>
            <a:spLocks noGrp="1"/>
          </p:cNvSpPr>
          <p:nvPr>
            <p:ph type="body" sz="quarter" idx="16"/>
          </p:nvPr>
        </p:nvSpPr>
        <p:spPr>
          <a:xfrm>
            <a:off x="22251468" y="627737"/>
            <a:ext cx="608456" cy="625402"/>
          </a:xfrm>
          <a:prstGeom prst="rect">
            <a:avLst/>
          </a:prstGeom>
          <a:ln w="3175"/>
        </p:spPr>
        <p:txBody>
          <a:bodyPr wrap="none" lIns="71400" tIns="71400" rIns="71400" bIns="714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3800" spc="38">
                <a:solidFill>
                  <a:srgbClr val="000000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r>
              <a:t>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원"/>
          <p:cNvSpPr/>
          <p:nvPr/>
        </p:nvSpPr>
        <p:spPr>
          <a:xfrm>
            <a:off x="21956148" y="877860"/>
            <a:ext cx="689795" cy="689705"/>
          </a:xfrm>
          <a:prstGeom prst="ellipse">
            <a:avLst/>
          </a:prstGeom>
          <a:solidFill>
            <a:srgbClr val="44C69E"/>
          </a:solidFill>
          <a:ln w="12700">
            <a:miter lim="400000"/>
          </a:ln>
        </p:spPr>
        <p:txBody>
          <a:bodyPr lIns="45696" tIns="45696" rIns="45696" bIns="45696" anchor="ctr"/>
          <a:lstStyle/>
          <a:p>
            <a:pPr algn="ctr" defTabSz="1088638">
              <a:defRPr sz="4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77" name="그룹"/>
          <p:cNvGrpSpPr/>
          <p:nvPr/>
        </p:nvGrpSpPr>
        <p:grpSpPr>
          <a:xfrm>
            <a:off x="0" y="-16963"/>
            <a:ext cx="24374473" cy="141244"/>
            <a:chOff x="0" y="0"/>
            <a:chExt cx="24374472" cy="141242"/>
          </a:xfrm>
        </p:grpSpPr>
        <p:sp>
          <p:nvSpPr>
            <p:cNvPr id="73" name="직사각형"/>
            <p:cNvSpPr/>
            <p:nvPr/>
          </p:nvSpPr>
          <p:spPr>
            <a:xfrm rot="10800000" flipH="1">
              <a:off x="0" y="-1"/>
              <a:ext cx="6104470" cy="141244"/>
            </a:xfrm>
            <a:prstGeom prst="rect">
              <a:avLst/>
            </a:prstGeom>
            <a:solidFill>
              <a:srgbClr val="44C69E"/>
            </a:solidFill>
            <a:ln w="12700" cap="flat">
              <a:noFill/>
              <a:miter lim="400000"/>
            </a:ln>
            <a:effectLst/>
          </p:spPr>
          <p:txBody>
            <a:bodyPr wrap="square" lIns="45696" tIns="45696" rIns="45696" bIns="45696" numCol="1" anchor="ctr">
              <a:noAutofit/>
            </a:bodyPr>
            <a:lstStyle/>
            <a:p>
              <a:pPr algn="ctr" defTabSz="1088638">
                <a:defRPr sz="4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" name="직사각형"/>
            <p:cNvSpPr/>
            <p:nvPr/>
          </p:nvSpPr>
          <p:spPr>
            <a:xfrm rot="10800000" flipH="1">
              <a:off x="6092245" y="-1"/>
              <a:ext cx="6104470" cy="141244"/>
            </a:xfrm>
            <a:prstGeom prst="rect">
              <a:avLst/>
            </a:prstGeom>
            <a:solidFill>
              <a:srgbClr val="93CC5A"/>
            </a:solidFill>
            <a:ln w="12700" cap="flat">
              <a:noFill/>
              <a:miter lim="400000"/>
            </a:ln>
            <a:effectLst/>
          </p:spPr>
          <p:txBody>
            <a:bodyPr wrap="square" lIns="45696" tIns="45696" rIns="45696" bIns="45696" numCol="1" anchor="ctr">
              <a:noAutofit/>
            </a:bodyPr>
            <a:lstStyle/>
            <a:p>
              <a:pPr algn="ctr" defTabSz="1088638">
                <a:defRPr sz="4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" name="직사각형"/>
            <p:cNvSpPr/>
            <p:nvPr/>
          </p:nvSpPr>
          <p:spPr>
            <a:xfrm rot="10800000" flipH="1">
              <a:off x="12176266" y="-1"/>
              <a:ext cx="6104470" cy="141244"/>
            </a:xfrm>
            <a:prstGeom prst="rect">
              <a:avLst/>
            </a:prstGeom>
            <a:solidFill>
              <a:srgbClr val="EDBD3C"/>
            </a:solidFill>
            <a:ln w="12700" cap="flat">
              <a:noFill/>
              <a:miter lim="400000"/>
            </a:ln>
            <a:effectLst/>
          </p:spPr>
          <p:txBody>
            <a:bodyPr wrap="square" lIns="45696" tIns="45696" rIns="45696" bIns="45696" numCol="1" anchor="ctr">
              <a:noAutofit/>
            </a:bodyPr>
            <a:lstStyle/>
            <a:p>
              <a:pPr algn="ctr" defTabSz="1088638">
                <a:defRPr sz="4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" name="직사각형"/>
            <p:cNvSpPr/>
            <p:nvPr/>
          </p:nvSpPr>
          <p:spPr>
            <a:xfrm rot="10800000" flipH="1">
              <a:off x="18270004" y="-1"/>
              <a:ext cx="6104470" cy="141244"/>
            </a:xfrm>
            <a:prstGeom prst="rect">
              <a:avLst/>
            </a:prstGeom>
            <a:solidFill>
              <a:srgbClr val="E43D53"/>
            </a:solidFill>
            <a:ln w="12700" cap="flat">
              <a:noFill/>
              <a:miter lim="400000"/>
            </a:ln>
            <a:effectLst/>
          </p:spPr>
          <p:txBody>
            <a:bodyPr wrap="square" lIns="45696" tIns="45696" rIns="45696" bIns="45696" numCol="1" anchor="ctr">
              <a:noAutofit/>
            </a:bodyPr>
            <a:lstStyle/>
            <a:p>
              <a:pPr algn="ctr" defTabSz="1088638">
                <a:defRPr sz="4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7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1721912" y="715713"/>
            <a:ext cx="1132879" cy="466357"/>
          </a:xfrm>
          <a:prstGeom prst="rect">
            <a:avLst/>
          </a:prstGeom>
        </p:spPr>
        <p:txBody>
          <a:bodyPr wrap="square" lIns="108807" tIns="108807" rIns="108807" bIns="108807"/>
          <a:lstStyle>
            <a:lvl1pPr defTabSz="1088638"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직사각형"/>
          <p:cNvSpPr/>
          <p:nvPr/>
        </p:nvSpPr>
        <p:spPr>
          <a:xfrm>
            <a:off x="743190" y="746762"/>
            <a:ext cx="22884920" cy="122124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6" name="M A R K  0 3   P R E S E N T A T I O N"/>
          <p:cNvSpPr txBox="1"/>
          <p:nvPr/>
        </p:nvSpPr>
        <p:spPr>
          <a:xfrm>
            <a:off x="9854484" y="106827"/>
            <a:ext cx="4662329" cy="576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2" tIns="91392" rIns="91392" bIns="91392">
            <a:spAutoFit/>
          </a:bodyPr>
          <a:lstStyle>
            <a:lvl1pPr algn="ctr" defTabSz="1828800">
              <a:defRPr sz="2400" b="1">
                <a:solidFill>
                  <a:srgbClr val="222222">
                    <a:alpha val="50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M A R K  0 3   P R E S E N T A T I O N</a:t>
            </a:r>
          </a:p>
        </p:txBody>
      </p:sp>
      <p:sp>
        <p:nvSpPr>
          <p:cNvPr id="8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62057" y="13004894"/>
            <a:ext cx="517018" cy="561214"/>
          </a:xfrm>
          <a:prstGeom prst="rect">
            <a:avLst/>
          </a:prstGeom>
        </p:spPr>
        <p:txBody>
          <a:bodyPr lIns="121856" tIns="121856" rIns="121856" bIns="121856"/>
          <a:lstStyle>
            <a:lvl1pPr algn="l" defTabSz="1828800">
              <a:defRPr sz="2000" b="1">
                <a:solidFill>
                  <a:srgbClr val="222222">
                    <a:alpha val="50000"/>
                  </a:srgb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PAGE NUMBER"/>
          <p:cNvSpPr txBox="1"/>
          <p:nvPr/>
        </p:nvSpPr>
        <p:spPr>
          <a:xfrm>
            <a:off x="536846" y="13048726"/>
            <a:ext cx="1783239" cy="50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2" tIns="91392" rIns="91392" bIns="91392">
            <a:spAutoFit/>
          </a:bodyPr>
          <a:lstStyle>
            <a:lvl1pPr defTabSz="1828800">
              <a:defRPr sz="2000" b="1">
                <a:solidFill>
                  <a:srgbClr val="222222">
                    <a:alpha val="30000"/>
                  </a:srgb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PAGE NUMBER</a:t>
            </a:r>
          </a:p>
        </p:txBody>
      </p:sp>
      <p:sp>
        <p:nvSpPr>
          <p:cNvPr id="89" name="PRESENTATION BY: MARKZUGELBERG"/>
          <p:cNvSpPr txBox="1"/>
          <p:nvPr/>
        </p:nvSpPr>
        <p:spPr>
          <a:xfrm>
            <a:off x="19540579" y="13048726"/>
            <a:ext cx="4285139" cy="50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2" tIns="91392" rIns="91392" bIns="91392">
            <a:spAutoFit/>
          </a:bodyPr>
          <a:lstStyle>
            <a:lvl1pPr algn="r" defTabSz="1828800">
              <a:defRPr sz="2000" b="1">
                <a:solidFill>
                  <a:srgbClr val="222222">
                    <a:alpha val="30000"/>
                  </a:srgb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PRESENTATION BY: MARKZUGELBERG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Slid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직사각형"/>
          <p:cNvSpPr/>
          <p:nvPr/>
        </p:nvSpPr>
        <p:spPr>
          <a:xfrm>
            <a:off x="743190" y="746762"/>
            <a:ext cx="22884920" cy="122124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7" name="M A R K  0 3   P R E S E N T A T I O N"/>
          <p:cNvSpPr txBox="1"/>
          <p:nvPr/>
        </p:nvSpPr>
        <p:spPr>
          <a:xfrm>
            <a:off x="9854484" y="106827"/>
            <a:ext cx="4662329" cy="576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2" tIns="91392" rIns="91392" bIns="91392">
            <a:spAutoFit/>
          </a:bodyPr>
          <a:lstStyle>
            <a:lvl1pPr algn="ctr" defTabSz="1828800">
              <a:defRPr sz="2400" b="1">
                <a:solidFill>
                  <a:srgbClr val="222222">
                    <a:alpha val="50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M A R K  0 3   P R E S E N T A T I O N</a:t>
            </a:r>
          </a:p>
        </p:txBody>
      </p:sp>
      <p:sp>
        <p:nvSpPr>
          <p:cNvPr id="9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62057" y="13004894"/>
            <a:ext cx="517018" cy="561214"/>
          </a:xfrm>
          <a:prstGeom prst="rect">
            <a:avLst/>
          </a:prstGeom>
        </p:spPr>
        <p:txBody>
          <a:bodyPr lIns="121856" tIns="121856" rIns="121856" bIns="121856"/>
          <a:lstStyle>
            <a:lvl1pPr algn="l" defTabSz="1828800">
              <a:defRPr sz="2000" b="1">
                <a:solidFill>
                  <a:srgbClr val="222222">
                    <a:alpha val="50000"/>
                  </a:srgb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9" name="PAGE NUMBER"/>
          <p:cNvSpPr txBox="1"/>
          <p:nvPr/>
        </p:nvSpPr>
        <p:spPr>
          <a:xfrm>
            <a:off x="536846" y="13048726"/>
            <a:ext cx="1783239" cy="50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2" tIns="91392" rIns="91392" bIns="91392">
            <a:spAutoFit/>
          </a:bodyPr>
          <a:lstStyle>
            <a:lvl1pPr defTabSz="1828800">
              <a:defRPr sz="2000" b="1">
                <a:solidFill>
                  <a:srgbClr val="222222">
                    <a:alpha val="30000"/>
                  </a:srgb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PAGE NUMBER</a:t>
            </a:r>
          </a:p>
        </p:txBody>
      </p:sp>
      <p:sp>
        <p:nvSpPr>
          <p:cNvPr id="100" name="PRESENTATION BY: MARKZUGELBERG"/>
          <p:cNvSpPr txBox="1"/>
          <p:nvPr/>
        </p:nvSpPr>
        <p:spPr>
          <a:xfrm>
            <a:off x="19540579" y="13048726"/>
            <a:ext cx="4285139" cy="50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2" tIns="91392" rIns="91392" bIns="91392">
            <a:spAutoFit/>
          </a:bodyPr>
          <a:lstStyle>
            <a:lvl1pPr algn="r" defTabSz="1828800">
              <a:defRPr sz="2000" b="1">
                <a:solidFill>
                  <a:srgbClr val="222222">
                    <a:alpha val="30000"/>
                  </a:srgb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PRESENTATION BY: MARKZUGELBERG</a:t>
            </a:r>
          </a:p>
        </p:txBody>
      </p:sp>
      <p:sp>
        <p:nvSpPr>
          <p:cNvPr id="101" name="직사각형"/>
          <p:cNvSpPr/>
          <p:nvPr/>
        </p:nvSpPr>
        <p:spPr>
          <a:xfrm>
            <a:off x="743190" y="746762"/>
            <a:ext cx="22884920" cy="12212433"/>
          </a:xfrm>
          <a:prstGeom prst="rect">
            <a:avLst/>
          </a:prstGeom>
          <a:solidFill>
            <a:srgbClr val="C7F464"/>
          </a:solidFill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Slid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직사각형"/>
          <p:cNvSpPr/>
          <p:nvPr/>
        </p:nvSpPr>
        <p:spPr>
          <a:xfrm>
            <a:off x="743190" y="746762"/>
            <a:ext cx="22884920" cy="122124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9" name="M A R K  0 3   P R E S E N T A T I O N"/>
          <p:cNvSpPr txBox="1"/>
          <p:nvPr/>
        </p:nvSpPr>
        <p:spPr>
          <a:xfrm>
            <a:off x="9854484" y="106827"/>
            <a:ext cx="4662329" cy="576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2" tIns="91392" rIns="91392" bIns="91392">
            <a:spAutoFit/>
          </a:bodyPr>
          <a:lstStyle>
            <a:lvl1pPr algn="ctr" defTabSz="1828800">
              <a:defRPr sz="2400" b="1">
                <a:solidFill>
                  <a:srgbClr val="222222">
                    <a:alpha val="50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M A R K  0 3   P R E S E N T A T I O N</a:t>
            </a:r>
          </a:p>
        </p:txBody>
      </p:sp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62057" y="13004894"/>
            <a:ext cx="517018" cy="561214"/>
          </a:xfrm>
          <a:prstGeom prst="rect">
            <a:avLst/>
          </a:prstGeom>
        </p:spPr>
        <p:txBody>
          <a:bodyPr lIns="121856" tIns="121856" rIns="121856" bIns="121856"/>
          <a:lstStyle>
            <a:lvl1pPr algn="l" defTabSz="1828800">
              <a:defRPr sz="2000" b="1">
                <a:solidFill>
                  <a:srgbClr val="222222">
                    <a:alpha val="50000"/>
                  </a:srgb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1" name="PAGE NUMBER"/>
          <p:cNvSpPr txBox="1"/>
          <p:nvPr/>
        </p:nvSpPr>
        <p:spPr>
          <a:xfrm>
            <a:off x="536846" y="13048726"/>
            <a:ext cx="1783239" cy="50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2" tIns="91392" rIns="91392" bIns="91392">
            <a:spAutoFit/>
          </a:bodyPr>
          <a:lstStyle>
            <a:lvl1pPr defTabSz="1828800">
              <a:defRPr sz="2000" b="1">
                <a:solidFill>
                  <a:srgbClr val="222222">
                    <a:alpha val="30000"/>
                  </a:srgb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PAGE NUMBER</a:t>
            </a:r>
          </a:p>
        </p:txBody>
      </p:sp>
      <p:sp>
        <p:nvSpPr>
          <p:cNvPr id="112" name="PRESENTATION BY: MARKZUGELBERG"/>
          <p:cNvSpPr txBox="1"/>
          <p:nvPr/>
        </p:nvSpPr>
        <p:spPr>
          <a:xfrm>
            <a:off x="19540579" y="13048726"/>
            <a:ext cx="4285139" cy="50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2" tIns="91392" rIns="91392" bIns="91392">
            <a:spAutoFit/>
          </a:bodyPr>
          <a:lstStyle>
            <a:lvl1pPr algn="r" defTabSz="1828800">
              <a:defRPr sz="2000" b="1">
                <a:solidFill>
                  <a:srgbClr val="222222">
                    <a:alpha val="30000"/>
                  </a:srgb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PRESENTATION BY: MARKZUGELBERG</a:t>
            </a:r>
          </a:p>
        </p:txBody>
      </p:sp>
      <p:sp>
        <p:nvSpPr>
          <p:cNvPr id="113" name="이미지"/>
          <p:cNvSpPr>
            <a:spLocks noGrp="1"/>
          </p:cNvSpPr>
          <p:nvPr>
            <p:ph type="pic" idx="13"/>
          </p:nvPr>
        </p:nvSpPr>
        <p:spPr>
          <a:xfrm>
            <a:off x="741019" y="744591"/>
            <a:ext cx="22897497" cy="122268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"/>
          <p:cNvSpPr/>
          <p:nvPr/>
        </p:nvSpPr>
        <p:spPr>
          <a:xfrm rot="16200000">
            <a:off x="22173773" y="640040"/>
            <a:ext cx="573398" cy="57637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2258966" y="716155"/>
            <a:ext cx="403013" cy="424145"/>
          </a:xfrm>
          <a:prstGeom prst="rect">
            <a:avLst/>
          </a:prstGeom>
          <a:ln w="12700">
            <a:miter lim="400000"/>
          </a:ln>
        </p:spPr>
        <p:txBody>
          <a:bodyPr wrap="none" lIns="91421" tIns="91421" rIns="91421" bIns="91421" anchor="ctr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제목 텍스트"/>
          <p:cNvSpPr txBox="1">
            <a:spLocks noGrp="1"/>
          </p:cNvSpPr>
          <p:nvPr>
            <p:ph type="title"/>
          </p:nvPr>
        </p:nvSpPr>
        <p:spPr>
          <a:xfrm>
            <a:off x="1218564" y="184149"/>
            <a:ext cx="21934171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1218564" y="3200400"/>
            <a:ext cx="21934171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1" tIns="91421" rIns="91421" bIns="91421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914216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1828433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2742651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3656867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5pPr>
      <a:lvl6pPr marL="5180563" marR="0" indent="-609478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6pPr>
      <a:lvl7pPr marL="6094780" marR="0" indent="-609478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7pPr>
      <a:lvl8pPr marL="7008997" marR="0" indent="-609478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8pPr>
      <a:lvl9pPr marL="7923215" marR="0" indent="-609479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7F7F7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1pPr>
      <a:lvl2pPr marL="0" marR="0" indent="914216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2pPr>
      <a:lvl3pPr marL="0" marR="0" indent="1828433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3pPr>
      <a:lvl4pPr marL="0" marR="0" indent="2742651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4pPr>
      <a:lvl5pPr marL="0" marR="0" indent="3656867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5pPr>
      <a:lvl6pPr marL="0" marR="0" indent="4571086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6pPr>
      <a:lvl7pPr marL="0" marR="0" indent="5485303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7pPr>
      <a:lvl8pPr marL="0" marR="0" indent="6399519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8pPr>
      <a:lvl9pPr marL="0" marR="0" indent="7313737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exelbid.com" TargetMode="External"/><Relationship Id="rId5" Type="http://schemas.openxmlformats.org/officeDocument/2006/relationships/hyperlink" Target="http://www.affolio.com" TargetMode="External"/><Relationship Id="rId4" Type="http://schemas.openxmlformats.org/officeDocument/2006/relationships/hyperlink" Target="http://www.onnuridmc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7.pn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85151" y="668286"/>
            <a:ext cx="276241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grpSp>
        <p:nvGrpSpPr>
          <p:cNvPr id="344" name="Picture Placeholder 2"/>
          <p:cNvGrpSpPr/>
          <p:nvPr/>
        </p:nvGrpSpPr>
        <p:grpSpPr>
          <a:xfrm>
            <a:off x="0" y="-1"/>
            <a:ext cx="24377650" cy="13716000"/>
            <a:chOff x="0" y="0"/>
            <a:chExt cx="24377650" cy="13715998"/>
          </a:xfrm>
        </p:grpSpPr>
        <p:sp>
          <p:nvSpPr>
            <p:cNvPr id="342" name="직사각형"/>
            <p:cNvSpPr/>
            <p:nvPr/>
          </p:nvSpPr>
          <p:spPr>
            <a:xfrm>
              <a:off x="0" y="0"/>
              <a:ext cx="24377650" cy="13715999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43" name="image91.jpeg" descr="image9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7802" b="7802"/>
            <a:stretch>
              <a:fillRect/>
            </a:stretch>
          </p:blipFill>
          <p:spPr>
            <a:xfrm>
              <a:off x="0" y="-1"/>
              <a:ext cx="24377650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5" name="Rectangle 15"/>
          <p:cNvSpPr/>
          <p:nvPr/>
        </p:nvSpPr>
        <p:spPr>
          <a:xfrm>
            <a:off x="-3175" y="0"/>
            <a:ext cx="24377651" cy="13716001"/>
          </a:xfrm>
          <a:prstGeom prst="rect">
            <a:avLst/>
          </a:prstGeom>
          <a:solidFill>
            <a:srgbClr val="000000">
              <a:alpha val="81810"/>
            </a:srgbClr>
          </a:solidFill>
          <a:ln w="19050">
            <a:solidFill>
              <a:srgbClr val="FFFFFF">
                <a:alpha val="81810"/>
              </a:srgbClr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TextBox 9"/>
          <p:cNvSpPr txBox="1"/>
          <p:nvPr/>
        </p:nvSpPr>
        <p:spPr>
          <a:xfrm>
            <a:off x="1009040" y="8519688"/>
            <a:ext cx="7702356" cy="10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500" spc="541">
                <a:solidFill>
                  <a:srgbClr val="FFFFFF"/>
                </a:solidFill>
                <a:latin typeface="나눔스퀘어OTF Bold"/>
                <a:ea typeface="나눔스퀘어OTF Bold"/>
                <a:cs typeface="나눔스퀘어OTF Bold"/>
                <a:sym typeface="나눔스퀘어OTF Bold"/>
              </a:defRPr>
            </a:lvl1pPr>
          </a:lstStyle>
          <a:p>
            <a:r>
              <a:t>광고상품 소개서</a:t>
            </a:r>
          </a:p>
        </p:txBody>
      </p:sp>
      <p:sp>
        <p:nvSpPr>
          <p:cNvPr id="347" name="TextBox 10"/>
          <p:cNvSpPr txBox="1"/>
          <p:nvPr/>
        </p:nvSpPr>
        <p:spPr>
          <a:xfrm>
            <a:off x="1551667" y="8043070"/>
            <a:ext cx="6267895" cy="363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900" spc="1425"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lvl1pPr>
          </a:lstStyle>
          <a:p>
            <a:r>
              <a:t>Programmatic TV </a:t>
            </a:r>
          </a:p>
        </p:txBody>
      </p:sp>
      <p:pic>
        <p:nvPicPr>
          <p:cNvPr id="348" name="onnuridmc_CI_w.png" descr="onnuridmc_CI_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8798" y="12302680"/>
            <a:ext cx="3262155" cy="115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CrossTarget_TV_BI_01.png" descr="CrossTarget_TV_BI_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8353" y="6974395"/>
            <a:ext cx="5525343" cy="1006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09942" y="668286"/>
            <a:ext cx="426660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533" name="Picture Placeholder 2"/>
          <p:cNvGrpSpPr/>
          <p:nvPr/>
        </p:nvGrpSpPr>
        <p:grpSpPr>
          <a:xfrm>
            <a:off x="0" y="-1"/>
            <a:ext cx="24377650" cy="13716000"/>
            <a:chOff x="0" y="0"/>
            <a:chExt cx="24377650" cy="13715998"/>
          </a:xfrm>
        </p:grpSpPr>
        <p:sp>
          <p:nvSpPr>
            <p:cNvPr id="531" name="직사각형"/>
            <p:cNvSpPr/>
            <p:nvPr/>
          </p:nvSpPr>
          <p:spPr>
            <a:xfrm>
              <a:off x="0" y="0"/>
              <a:ext cx="24377650" cy="13715999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532" name="image91.jpeg" descr="image9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7802" b="7802"/>
            <a:stretch>
              <a:fillRect/>
            </a:stretch>
          </p:blipFill>
          <p:spPr>
            <a:xfrm>
              <a:off x="0" y="-1"/>
              <a:ext cx="24377650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4" name="Rectangle 15"/>
          <p:cNvSpPr/>
          <p:nvPr/>
        </p:nvSpPr>
        <p:spPr>
          <a:xfrm>
            <a:off x="-3175" y="-1"/>
            <a:ext cx="24377651" cy="13716001"/>
          </a:xfrm>
          <a:prstGeom prst="rect">
            <a:avLst/>
          </a:prstGeom>
          <a:blipFill>
            <a:blip r:embed="rId3">
              <a:alphaModFix amt="86701"/>
            </a:blip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pPr>
            <a:endParaRPr/>
          </a:p>
        </p:txBody>
      </p:sp>
      <p:sp>
        <p:nvSpPr>
          <p:cNvPr id="535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536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02</a:t>
            </a:r>
          </a:p>
        </p:txBody>
      </p:sp>
      <p:sp>
        <p:nvSpPr>
          <p:cNvPr id="537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상품 소개 </a:t>
            </a:r>
          </a:p>
        </p:txBody>
      </p:sp>
      <p:sp>
        <p:nvSpPr>
          <p:cNvPr id="538" name="TextBox 23"/>
          <p:cNvSpPr txBox="1"/>
          <p:nvPr/>
        </p:nvSpPr>
        <p:spPr>
          <a:xfrm>
            <a:off x="4025928" y="771287"/>
            <a:ext cx="19556339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Programmatic 기반 효율적인 TV 캠페인운영</a:t>
            </a:r>
          </a:p>
        </p:txBody>
      </p:sp>
      <p:sp>
        <p:nvSpPr>
          <p:cNvPr id="539" name="원"/>
          <p:cNvSpPr/>
          <p:nvPr/>
        </p:nvSpPr>
        <p:spPr>
          <a:xfrm>
            <a:off x="8951318" y="5452731"/>
            <a:ext cx="6606459" cy="6608177"/>
          </a:xfrm>
          <a:prstGeom prst="ellipse">
            <a:avLst/>
          </a:prstGeom>
          <a:solidFill>
            <a:schemeClr val="accent5">
              <a:alpha val="8452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400">
                <a:latin typeface="+mj-lt"/>
                <a:ea typeface="+mj-ea"/>
                <a:cs typeface="+mj-cs"/>
                <a:sym typeface="Montserrat Light"/>
              </a:defRPr>
            </a:pPr>
            <a:endParaRPr/>
          </a:p>
        </p:txBody>
      </p:sp>
      <p:sp>
        <p:nvSpPr>
          <p:cNvPr id="540" name="원"/>
          <p:cNvSpPr/>
          <p:nvPr/>
        </p:nvSpPr>
        <p:spPr>
          <a:xfrm>
            <a:off x="2716535" y="5452731"/>
            <a:ext cx="6606459" cy="6608177"/>
          </a:xfrm>
          <a:prstGeom prst="ellipse">
            <a:avLst/>
          </a:prstGeom>
          <a:solidFill>
            <a:schemeClr val="accent5">
              <a:satOff val="-1817"/>
              <a:lumOff val="34803"/>
              <a:alpha val="8259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400">
                <a:latin typeface="+mj-lt"/>
                <a:ea typeface="+mj-ea"/>
                <a:cs typeface="+mj-cs"/>
                <a:sym typeface="Montserrat Light"/>
              </a:defRPr>
            </a:pPr>
            <a:endParaRPr/>
          </a:p>
        </p:txBody>
      </p:sp>
      <p:sp>
        <p:nvSpPr>
          <p:cNvPr id="541" name="원"/>
          <p:cNvSpPr/>
          <p:nvPr/>
        </p:nvSpPr>
        <p:spPr>
          <a:xfrm>
            <a:off x="15048306" y="5452731"/>
            <a:ext cx="6606459" cy="6608177"/>
          </a:xfrm>
          <a:prstGeom prst="ellipse">
            <a:avLst/>
          </a:prstGeom>
          <a:solidFill>
            <a:srgbClr val="6B7176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400">
                <a:latin typeface="+mj-lt"/>
                <a:ea typeface="+mj-ea"/>
                <a:cs typeface="+mj-cs"/>
                <a:sym typeface="Montserrat Light"/>
              </a:defRPr>
            </a:pPr>
            <a:endParaRPr/>
          </a:p>
        </p:txBody>
      </p:sp>
      <p:sp>
        <p:nvSpPr>
          <p:cNvPr id="542" name="기존대비 80%이상…"/>
          <p:cNvSpPr txBox="1"/>
          <p:nvPr/>
        </p:nvSpPr>
        <p:spPr>
          <a:xfrm>
            <a:off x="9838380" y="8620083"/>
            <a:ext cx="4796140" cy="2552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2500"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기존대비 80%이상 </a:t>
            </a:r>
          </a:p>
          <a:p>
            <a:pPr algn="ctr">
              <a:lnSpc>
                <a:spcPct val="150000"/>
              </a:lnSpc>
              <a:defRPr sz="2500"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rPr>
                <a:solidFill>
                  <a:srgbClr val="FFFB00"/>
                </a:solidFill>
                <a:latin typeface="NanumSquare Bold"/>
                <a:ea typeface="NanumSquare Bold"/>
                <a:cs typeface="NanumSquare Bold"/>
                <a:sym typeface="NanumSquare Bold"/>
              </a:rPr>
              <a:t>저렴한 타겟팅 </a:t>
            </a:r>
            <a:r>
              <a:t>비용</a:t>
            </a:r>
          </a:p>
          <a:p>
            <a:pPr algn="ctr">
              <a:lnSpc>
                <a:spcPct val="150000"/>
              </a:lnSpc>
              <a:defRPr sz="2500"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시간,요일,프로그램등 </a:t>
            </a:r>
          </a:p>
          <a:p>
            <a:pPr algn="ctr">
              <a:lnSpc>
                <a:spcPct val="150000"/>
              </a:lnSpc>
              <a:defRPr sz="2500"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주요 타겟팅 </a:t>
            </a:r>
            <a:r>
              <a:rPr>
                <a:solidFill>
                  <a:srgbClr val="FFFB00"/>
                </a:solidFill>
                <a:latin typeface="NanumSquare Bold"/>
                <a:ea typeface="NanumSquare Bold"/>
                <a:cs typeface="NanumSquare Bold"/>
                <a:sym typeface="NanumSquare Bold"/>
              </a:rPr>
              <a:t>무료</a:t>
            </a:r>
            <a:r>
              <a:t> </a:t>
            </a:r>
          </a:p>
        </p:txBody>
      </p:sp>
      <p:sp>
        <p:nvSpPr>
          <p:cNvPr id="543" name="효율적 예산관리"/>
          <p:cNvSpPr txBox="1"/>
          <p:nvPr/>
        </p:nvSpPr>
        <p:spPr>
          <a:xfrm>
            <a:off x="10275173" y="7526052"/>
            <a:ext cx="3907950" cy="586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500" spc="656">
                <a:solidFill>
                  <a:srgbClr val="FFFFFF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rgbClr val="FF2600"/>
                </a:solidFill>
              </a:rPr>
              <a:t>효율적</a:t>
            </a:r>
            <a:r>
              <a:t> 예산관리 </a:t>
            </a:r>
          </a:p>
        </p:txBody>
      </p:sp>
      <p:sp>
        <p:nvSpPr>
          <p:cNvPr id="544" name="단순 노출수 이외에…"/>
          <p:cNvSpPr txBox="1"/>
          <p:nvPr/>
        </p:nvSpPr>
        <p:spPr>
          <a:xfrm>
            <a:off x="15591369" y="8145515"/>
            <a:ext cx="5587392" cy="2552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2500"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단순 노출수 이외에 </a:t>
            </a:r>
          </a:p>
          <a:p>
            <a:pPr algn="ctr">
              <a:lnSpc>
                <a:spcPct val="150000"/>
              </a:lnSpc>
              <a:defRPr sz="2500"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광고 도달율, 타겟별 노출수, </a:t>
            </a:r>
          </a:p>
          <a:p>
            <a:pPr algn="ctr">
              <a:lnSpc>
                <a:spcPct val="150000"/>
              </a:lnSpc>
              <a:defRPr sz="2500"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일별/시간대별  노출수  등 </a:t>
            </a:r>
          </a:p>
          <a:p>
            <a:pPr algn="ctr">
              <a:lnSpc>
                <a:spcPct val="150000"/>
              </a:lnSpc>
              <a:defRPr sz="2500"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rPr>
                <a:solidFill>
                  <a:srgbClr val="FFFB00"/>
                </a:solidFill>
                <a:latin typeface="NanumSquare Bold"/>
                <a:ea typeface="NanumSquare Bold"/>
                <a:cs typeface="NanumSquare Bold"/>
                <a:sym typeface="NanumSquare Bold"/>
              </a:rPr>
              <a:t>다양한 데이터</a:t>
            </a:r>
            <a:r>
              <a:t> 기반 리포팅 </a:t>
            </a:r>
          </a:p>
        </p:txBody>
      </p:sp>
      <p:sp>
        <p:nvSpPr>
          <p:cNvPr id="545" name="도형"/>
          <p:cNvSpPr/>
          <p:nvPr/>
        </p:nvSpPr>
        <p:spPr>
          <a:xfrm>
            <a:off x="11483922" y="5746220"/>
            <a:ext cx="1403457" cy="1310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46" name="도형"/>
          <p:cNvSpPr/>
          <p:nvPr/>
        </p:nvSpPr>
        <p:spPr>
          <a:xfrm>
            <a:off x="17674254" y="5885283"/>
            <a:ext cx="1097957" cy="949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520"/>
                </a:moveTo>
                <a:cubicBezTo>
                  <a:pt x="7396" y="20520"/>
                  <a:pt x="4399" y="18805"/>
                  <a:pt x="2638" y="16200"/>
                </a:cubicBezTo>
                <a:lnTo>
                  <a:pt x="9966" y="16200"/>
                </a:lnTo>
                <a:cubicBezTo>
                  <a:pt x="10478" y="17309"/>
                  <a:pt x="12251" y="18900"/>
                  <a:pt x="13500" y="18900"/>
                </a:cubicBezTo>
                <a:cubicBezTo>
                  <a:pt x="14973" y="18900"/>
                  <a:pt x="16200" y="17820"/>
                  <a:pt x="16200" y="15660"/>
                </a:cubicBezTo>
                <a:cubicBezTo>
                  <a:pt x="16200" y="13500"/>
                  <a:pt x="14973" y="12420"/>
                  <a:pt x="13500" y="12420"/>
                </a:cubicBezTo>
                <a:cubicBezTo>
                  <a:pt x="12241" y="12420"/>
                  <a:pt x="10447" y="13973"/>
                  <a:pt x="9953" y="15120"/>
                </a:cubicBezTo>
                <a:lnTo>
                  <a:pt x="2014" y="15120"/>
                </a:lnTo>
                <a:cubicBezTo>
                  <a:pt x="1359" y="13817"/>
                  <a:pt x="982" y="12354"/>
                  <a:pt x="982" y="10800"/>
                </a:cubicBezTo>
                <a:cubicBezTo>
                  <a:pt x="982" y="9246"/>
                  <a:pt x="1359" y="7783"/>
                  <a:pt x="2014" y="6480"/>
                </a:cubicBezTo>
                <a:lnTo>
                  <a:pt x="9966" y="6480"/>
                </a:lnTo>
                <a:cubicBezTo>
                  <a:pt x="10478" y="7589"/>
                  <a:pt x="12252" y="9180"/>
                  <a:pt x="13500" y="9180"/>
                </a:cubicBezTo>
                <a:cubicBezTo>
                  <a:pt x="14973" y="9180"/>
                  <a:pt x="16200" y="8100"/>
                  <a:pt x="16200" y="5940"/>
                </a:cubicBezTo>
                <a:cubicBezTo>
                  <a:pt x="16200" y="3780"/>
                  <a:pt x="14973" y="2700"/>
                  <a:pt x="13500" y="2700"/>
                </a:cubicBezTo>
                <a:cubicBezTo>
                  <a:pt x="12241" y="2700"/>
                  <a:pt x="10447" y="4253"/>
                  <a:pt x="9953" y="5400"/>
                </a:cubicBezTo>
                <a:lnTo>
                  <a:pt x="2638" y="5400"/>
                </a:lnTo>
                <a:cubicBezTo>
                  <a:pt x="4399" y="2796"/>
                  <a:pt x="7396" y="1080"/>
                  <a:pt x="10800" y="1080"/>
                </a:cubicBezTo>
                <a:cubicBezTo>
                  <a:pt x="16038" y="1080"/>
                  <a:pt x="20306" y="5145"/>
                  <a:pt x="20590" y="10260"/>
                </a:cubicBezTo>
                <a:lnTo>
                  <a:pt x="10652" y="10260"/>
                </a:lnTo>
                <a:cubicBezTo>
                  <a:pt x="10140" y="9151"/>
                  <a:pt x="8367" y="7560"/>
                  <a:pt x="7118" y="7560"/>
                </a:cubicBezTo>
                <a:cubicBezTo>
                  <a:pt x="5645" y="7560"/>
                  <a:pt x="4418" y="8640"/>
                  <a:pt x="4418" y="10800"/>
                </a:cubicBezTo>
                <a:cubicBezTo>
                  <a:pt x="4418" y="12960"/>
                  <a:pt x="5645" y="14040"/>
                  <a:pt x="7118" y="14040"/>
                </a:cubicBezTo>
                <a:cubicBezTo>
                  <a:pt x="8377" y="14040"/>
                  <a:pt x="10171" y="12488"/>
                  <a:pt x="10665" y="11340"/>
                </a:cubicBezTo>
                <a:lnTo>
                  <a:pt x="20590" y="11340"/>
                </a:lnTo>
                <a:cubicBezTo>
                  <a:pt x="20306" y="16456"/>
                  <a:pt x="16038" y="20520"/>
                  <a:pt x="10800" y="20520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47" name="Shape 2553"/>
          <p:cNvSpPr/>
          <p:nvPr/>
        </p:nvSpPr>
        <p:spPr>
          <a:xfrm>
            <a:off x="5339614" y="5878933"/>
            <a:ext cx="1110657" cy="1009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48" name="가구당 노출수 관리…"/>
          <p:cNvSpPr txBox="1"/>
          <p:nvPr/>
        </p:nvSpPr>
        <p:spPr>
          <a:xfrm>
            <a:off x="3443073" y="8515727"/>
            <a:ext cx="5117708" cy="3080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2500"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가구당 노출수 관리</a:t>
            </a:r>
          </a:p>
          <a:p>
            <a:pPr algn="ctr">
              <a:lnSpc>
                <a:spcPct val="150000"/>
              </a:lnSpc>
              <a:defRPr sz="2500"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어뷰징 차단</a:t>
            </a:r>
            <a:endParaRPr>
              <a:solidFill>
                <a:srgbClr val="0433FF"/>
              </a:solidFill>
            </a:endParaRPr>
          </a:p>
          <a:p>
            <a:pPr algn="ctr">
              <a:lnSpc>
                <a:spcPct val="150000"/>
              </a:lnSpc>
              <a:defRPr sz="2500">
                <a:solidFill>
                  <a:srgbClr val="FFFB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TV 리타겟팅을 통한 새로운 타겟팅 </a:t>
            </a:r>
          </a:p>
          <a:p>
            <a:pPr algn="ctr">
              <a:lnSpc>
                <a:spcPct val="150000"/>
              </a:lnSpc>
              <a:defRPr sz="2500"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endParaRPr/>
          </a:p>
          <a:p>
            <a:pPr algn="ctr">
              <a:lnSpc>
                <a:spcPct val="150000"/>
              </a:lnSpc>
              <a:defRPr sz="2500"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endParaRPr/>
          </a:p>
        </p:txBody>
      </p:sp>
      <p:sp>
        <p:nvSpPr>
          <p:cNvPr id="549" name="캠페인 최적화 가능"/>
          <p:cNvSpPr txBox="1"/>
          <p:nvPr/>
        </p:nvSpPr>
        <p:spPr>
          <a:xfrm>
            <a:off x="3640313" y="7421696"/>
            <a:ext cx="4590257" cy="586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500" spc="656">
                <a:solidFill>
                  <a:srgbClr val="FFFFFF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캠페인 </a:t>
            </a:r>
            <a:r>
              <a:rPr>
                <a:solidFill>
                  <a:srgbClr val="FF2600"/>
                </a:solidFill>
              </a:rPr>
              <a:t>최적화</a:t>
            </a:r>
            <a:r>
              <a:t> 가능 </a:t>
            </a:r>
          </a:p>
        </p:txBody>
      </p:sp>
      <p:sp>
        <p:nvSpPr>
          <p:cNvPr id="550" name="다양한 리포팅 데이터"/>
          <p:cNvSpPr txBox="1"/>
          <p:nvPr/>
        </p:nvSpPr>
        <p:spPr>
          <a:xfrm>
            <a:off x="15846017" y="7321500"/>
            <a:ext cx="5078096" cy="586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500" spc="656">
                <a:solidFill>
                  <a:srgbClr val="FFFFFF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다양한 리포팅 </a:t>
            </a:r>
            <a:r>
              <a:rPr>
                <a:solidFill>
                  <a:srgbClr val="FF2600"/>
                </a:solidFill>
              </a:rPr>
              <a:t>데이터 </a:t>
            </a:r>
          </a:p>
        </p:txBody>
      </p:sp>
      <p:sp>
        <p:nvSpPr>
          <p:cNvPr id="551" name="TextBox 9"/>
          <p:cNvSpPr txBox="1"/>
          <p:nvPr/>
        </p:nvSpPr>
        <p:spPr>
          <a:xfrm>
            <a:off x="22309942" y="668286"/>
            <a:ext cx="426660" cy="46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21" tIns="91421" rIns="91421" bIns="91421">
            <a:spAutoFit/>
          </a:bodyPr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pPr>
            <a:fld id="{86CB4B4D-7CA3-9044-876B-883B54F8677D}" type="slidenum">
              <a:t>10</a:t>
            </a:fld>
            <a:r>
              <a:t>￼</a:t>
            </a:r>
          </a:p>
        </p:txBody>
      </p:sp>
      <p:sp>
        <p:nvSpPr>
          <p:cNvPr id="552" name="TextBox 17"/>
          <p:cNvSpPr txBox="1"/>
          <p:nvPr/>
        </p:nvSpPr>
        <p:spPr>
          <a:xfrm>
            <a:off x="5663262" y="3046652"/>
            <a:ext cx="13844525" cy="969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000" spc="562">
                <a:solidFill>
                  <a:srgbClr val="FFFFFF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브랜딩 및 퍼포먼스에 가장 적합한 타겟 오디언스에게 TV 캠페인 진행 </a:t>
            </a:r>
          </a:p>
          <a:p>
            <a:pPr>
              <a:defRPr sz="3000" spc="562">
                <a:solidFill>
                  <a:srgbClr val="FFFFFF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TV / OTT / Mobile 통합 동영상 캠페인 진행 </a:t>
            </a:r>
          </a:p>
        </p:txBody>
      </p:sp>
      <p:sp>
        <p:nvSpPr>
          <p:cNvPr id="553" name="Shape 2906"/>
          <p:cNvSpPr/>
          <p:nvPr/>
        </p:nvSpPr>
        <p:spPr>
          <a:xfrm>
            <a:off x="5294996" y="3556675"/>
            <a:ext cx="333162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554" name="Shape 2906"/>
          <p:cNvSpPr/>
          <p:nvPr/>
        </p:nvSpPr>
        <p:spPr>
          <a:xfrm>
            <a:off x="5294996" y="3142327"/>
            <a:ext cx="333162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44803" y="668286"/>
            <a:ext cx="356937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557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558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02</a:t>
            </a:r>
          </a:p>
        </p:txBody>
      </p:sp>
      <p:sp>
        <p:nvSpPr>
          <p:cNvPr id="559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상품 소개 </a:t>
            </a:r>
          </a:p>
        </p:txBody>
      </p:sp>
      <p:sp>
        <p:nvSpPr>
          <p:cNvPr id="560" name="TextBox 23"/>
          <p:cNvSpPr txBox="1"/>
          <p:nvPr/>
        </p:nvSpPr>
        <p:spPr>
          <a:xfrm>
            <a:off x="4457728" y="771287"/>
            <a:ext cx="16796008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캠페인 최적화 / 마케팅 목적에 맞는 유효 노출 관리</a:t>
            </a:r>
          </a:p>
        </p:txBody>
      </p:sp>
      <p:sp>
        <p:nvSpPr>
          <p:cNvPr id="561" name="TextBox 17"/>
          <p:cNvSpPr txBox="1"/>
          <p:nvPr/>
        </p:nvSpPr>
        <p:spPr>
          <a:xfrm>
            <a:off x="5561525" y="2897488"/>
            <a:ext cx="11806556" cy="969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신규 브랜딩과 리마인딩 등 </a:t>
            </a:r>
            <a:r>
              <a:rPr>
                <a:solidFill>
                  <a:srgbClr val="FF9300"/>
                </a:solidFill>
              </a:rPr>
              <a:t>광고주 목적</a:t>
            </a:r>
            <a:r>
              <a:t>에 맞는 노출수 관리 </a:t>
            </a:r>
          </a:p>
          <a:p>
            <a: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부정적 노출 과다로 인한 예산 낭비 차단 </a:t>
            </a:r>
          </a:p>
        </p:txBody>
      </p:sp>
      <p:sp>
        <p:nvSpPr>
          <p:cNvPr id="562" name="Shape 2906"/>
          <p:cNvSpPr/>
          <p:nvPr/>
        </p:nvSpPr>
        <p:spPr>
          <a:xfrm>
            <a:off x="4995998" y="3020912"/>
            <a:ext cx="333162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563" name="직사각형"/>
          <p:cNvSpPr/>
          <p:nvPr/>
        </p:nvSpPr>
        <p:spPr>
          <a:xfrm>
            <a:off x="2339344" y="5670009"/>
            <a:ext cx="1675345" cy="5226007"/>
          </a:xfrm>
          <a:prstGeom prst="rect">
            <a:avLst/>
          </a:prstGeom>
          <a:solidFill>
            <a:srgbClr val="DDDDDD">
              <a:alpha val="24959"/>
            </a:srgbClr>
          </a:solidFill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defTabSz="914400">
              <a:defRPr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64" name="직사각형"/>
          <p:cNvSpPr/>
          <p:nvPr/>
        </p:nvSpPr>
        <p:spPr>
          <a:xfrm>
            <a:off x="4004650" y="5649762"/>
            <a:ext cx="2973968" cy="5241101"/>
          </a:xfrm>
          <a:prstGeom prst="rect">
            <a:avLst/>
          </a:prstGeom>
          <a:solidFill>
            <a:srgbClr val="E3FAB2">
              <a:alpha val="24959"/>
            </a:srgbClr>
          </a:solidFill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defTabSz="914400">
              <a:defRPr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65" name="선"/>
          <p:cNvSpPr/>
          <p:nvPr/>
        </p:nvSpPr>
        <p:spPr>
          <a:xfrm flipH="1">
            <a:off x="3974422" y="5672283"/>
            <a:ext cx="1" cy="5238608"/>
          </a:xfrm>
          <a:prstGeom prst="line">
            <a:avLst/>
          </a:prstGeom>
          <a:ln w="38100">
            <a:solidFill>
              <a:srgbClr val="000000">
                <a:alpha val="37233"/>
              </a:srgbClr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566" name="2D 꺾은선 차트"/>
          <p:cNvGraphicFramePr/>
          <p:nvPr/>
        </p:nvGraphicFramePr>
        <p:xfrm>
          <a:off x="1025371" y="5379228"/>
          <a:ext cx="11250280" cy="642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7" name="직사각형"/>
          <p:cNvSpPr/>
          <p:nvPr/>
        </p:nvSpPr>
        <p:spPr>
          <a:xfrm>
            <a:off x="2291676" y="9400592"/>
            <a:ext cx="10168529" cy="41921"/>
          </a:xfrm>
          <a:prstGeom prst="rect">
            <a:avLst/>
          </a:prstGeom>
          <a:solidFill>
            <a:srgbClr val="000000"/>
          </a:soli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8" name="직사각형"/>
          <p:cNvSpPr/>
          <p:nvPr/>
        </p:nvSpPr>
        <p:spPr>
          <a:xfrm>
            <a:off x="7047052" y="5693454"/>
            <a:ext cx="2050066" cy="5229918"/>
          </a:xfrm>
          <a:prstGeom prst="rect">
            <a:avLst/>
          </a:prstGeom>
          <a:solidFill>
            <a:srgbClr val="4ECDC4">
              <a:alpha val="24959"/>
            </a:srgbClr>
          </a:solidFill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defTabSz="914400">
              <a:defRPr sz="1800">
                <a:solidFill>
                  <a:srgbClr val="222222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endParaRPr/>
          </a:p>
        </p:txBody>
      </p:sp>
      <p:sp>
        <p:nvSpPr>
          <p:cNvPr id="569" name="직사각형"/>
          <p:cNvSpPr/>
          <p:nvPr/>
        </p:nvSpPr>
        <p:spPr>
          <a:xfrm>
            <a:off x="9092243" y="5684498"/>
            <a:ext cx="3064515" cy="5238608"/>
          </a:xfrm>
          <a:prstGeom prst="rect">
            <a:avLst/>
          </a:prstGeom>
          <a:solidFill>
            <a:srgbClr val="FF6B6B">
              <a:alpha val="24959"/>
            </a:srgbClr>
          </a:solidFill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defTabSz="914400">
              <a:defRPr sz="1800">
                <a:solidFill>
                  <a:srgbClr val="222222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endParaRPr/>
          </a:p>
        </p:txBody>
      </p:sp>
      <p:sp>
        <p:nvSpPr>
          <p:cNvPr id="570" name="과소노출 구간"/>
          <p:cNvSpPr txBox="1"/>
          <p:nvPr/>
        </p:nvSpPr>
        <p:spPr>
          <a:xfrm>
            <a:off x="2359049" y="5697625"/>
            <a:ext cx="1635936" cy="448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21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lvl1pPr>
          </a:lstStyle>
          <a:p>
            <a:r>
              <a:t>과소노출 구간</a:t>
            </a:r>
          </a:p>
        </p:txBody>
      </p:sp>
      <p:sp>
        <p:nvSpPr>
          <p:cNvPr id="571" name="유효노출 구간"/>
          <p:cNvSpPr txBox="1"/>
          <p:nvPr/>
        </p:nvSpPr>
        <p:spPr>
          <a:xfrm>
            <a:off x="4699199" y="5697625"/>
            <a:ext cx="1635936" cy="448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21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lvl1pPr>
          </a:lstStyle>
          <a:p>
            <a:r>
              <a:t>유효노출 구간</a:t>
            </a:r>
          </a:p>
        </p:txBody>
      </p:sp>
      <p:sp>
        <p:nvSpPr>
          <p:cNvPr id="572" name="집중노출 구간"/>
          <p:cNvSpPr txBox="1"/>
          <p:nvPr/>
        </p:nvSpPr>
        <p:spPr>
          <a:xfrm>
            <a:off x="7279650" y="5723025"/>
            <a:ext cx="1635936" cy="448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21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lvl1pPr>
          </a:lstStyle>
          <a:p>
            <a:r>
              <a:t>집중노출 구간</a:t>
            </a:r>
          </a:p>
        </p:txBody>
      </p:sp>
      <p:sp>
        <p:nvSpPr>
          <p:cNvPr id="573" name="부정적노출 구간"/>
          <p:cNvSpPr txBox="1"/>
          <p:nvPr/>
        </p:nvSpPr>
        <p:spPr>
          <a:xfrm>
            <a:off x="9832064" y="5723025"/>
            <a:ext cx="2170996" cy="448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21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lvl1pPr>
          </a:lstStyle>
          <a:p>
            <a:r>
              <a:t>부정적노출 구간</a:t>
            </a:r>
          </a:p>
        </p:txBody>
      </p:sp>
      <p:sp>
        <p:nvSpPr>
          <p:cNvPr id="574" name="선"/>
          <p:cNvSpPr/>
          <p:nvPr/>
        </p:nvSpPr>
        <p:spPr>
          <a:xfrm flipH="1">
            <a:off x="7051561" y="5676408"/>
            <a:ext cx="1" cy="5238608"/>
          </a:xfrm>
          <a:prstGeom prst="line">
            <a:avLst/>
          </a:prstGeom>
          <a:ln w="38100">
            <a:solidFill>
              <a:srgbClr val="000000">
                <a:alpha val="37233"/>
              </a:srgbClr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5" name="선"/>
          <p:cNvSpPr/>
          <p:nvPr/>
        </p:nvSpPr>
        <p:spPr>
          <a:xfrm flipH="1">
            <a:off x="9116267" y="5676408"/>
            <a:ext cx="1" cy="5238608"/>
          </a:xfrm>
          <a:prstGeom prst="line">
            <a:avLst/>
          </a:prstGeom>
          <a:ln w="38100">
            <a:solidFill>
              <a:srgbClr val="000000">
                <a:alpha val="37233"/>
              </a:srgbClr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6" name="직사각형"/>
          <p:cNvSpPr/>
          <p:nvPr/>
        </p:nvSpPr>
        <p:spPr>
          <a:xfrm>
            <a:off x="12174079" y="5679278"/>
            <a:ext cx="12207569" cy="527361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7" name="TextBox 87"/>
          <p:cNvSpPr txBox="1"/>
          <p:nvPr/>
        </p:nvSpPr>
        <p:spPr>
          <a:xfrm>
            <a:off x="12912795" y="6402117"/>
            <a:ext cx="10730136" cy="2967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 spc="625">
                <a:solidFill>
                  <a:srgbClr val="535353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“ 캠페인 기간중 </a:t>
            </a:r>
            <a:r>
              <a:rPr>
                <a:solidFill>
                  <a:srgbClr val="FF9300"/>
                </a:solidFill>
              </a:rPr>
              <a:t>가구당 노출 수치</a:t>
            </a:r>
            <a:r>
              <a:t>를 조절하여 </a:t>
            </a:r>
          </a:p>
          <a:p>
            <a:pPr algn="ctr">
              <a:defRPr sz="5000" spc="625">
                <a:solidFill>
                  <a:srgbClr val="535353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광고주의 KPI 에 맞는 </a:t>
            </a:r>
          </a:p>
          <a:p>
            <a:pPr algn="ctr">
              <a:defRPr sz="5000" spc="625">
                <a:solidFill>
                  <a:srgbClr val="535353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rgbClr val="FF9300"/>
                </a:solidFill>
              </a:rPr>
              <a:t>최적의 노출량</a:t>
            </a:r>
            <a:r>
              <a:t>을 관리합니다” </a:t>
            </a:r>
          </a:p>
        </p:txBody>
      </p:sp>
      <p:sp>
        <p:nvSpPr>
          <p:cNvPr id="578" name="TextBox 88"/>
          <p:cNvSpPr txBox="1"/>
          <p:nvPr/>
        </p:nvSpPr>
        <p:spPr>
          <a:xfrm>
            <a:off x="4782632" y="10140199"/>
            <a:ext cx="4037993" cy="538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3600"/>
              </a:lnSpc>
              <a:defRPr sz="2500">
                <a:solidFill>
                  <a:srgbClr val="FF26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브랜딩을 위한 최적 노출구간</a:t>
            </a:r>
          </a:p>
        </p:txBody>
      </p:sp>
      <p:pic>
        <p:nvPicPr>
          <p:cNvPr id="579" name="선" descr="선"/>
          <p:cNvPicPr>
            <a:picLocks/>
          </p:cNvPicPr>
          <p:nvPr/>
        </p:nvPicPr>
        <p:blipFill>
          <a:blip r:embed="rId3">
            <a:alphaModFix amt="81233"/>
            <a:extLst/>
          </a:blip>
          <a:stretch>
            <a:fillRect/>
          </a:stretch>
        </p:blipFill>
        <p:spPr>
          <a:xfrm>
            <a:off x="3990864" y="10491739"/>
            <a:ext cx="5621528" cy="352736"/>
          </a:xfrm>
          <a:prstGeom prst="rect">
            <a:avLst/>
          </a:prstGeom>
        </p:spPr>
      </p:pic>
      <p:sp>
        <p:nvSpPr>
          <p:cNvPr id="581" name="Shape 2906"/>
          <p:cNvSpPr/>
          <p:nvPr/>
        </p:nvSpPr>
        <p:spPr>
          <a:xfrm>
            <a:off x="5003441" y="3438003"/>
            <a:ext cx="333163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582" name="TextBox 88"/>
          <p:cNvSpPr txBox="1"/>
          <p:nvPr/>
        </p:nvSpPr>
        <p:spPr>
          <a:xfrm>
            <a:off x="15861985" y="13074094"/>
            <a:ext cx="10001256" cy="521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00526" indent="-200526">
              <a:lnSpc>
                <a:spcPts val="3600"/>
              </a:lnSpc>
              <a:buSzPct val="100000"/>
              <a:buChar char="*"/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lvl1pPr>
          </a:lstStyle>
          <a:p>
            <a:r>
              <a:t>부정적 노출은 노출기기수는 적지만 높은 예산 비중을 차지하므로 주의 필요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20800" y="668286"/>
            <a:ext cx="404943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585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586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02</a:t>
            </a:r>
          </a:p>
        </p:txBody>
      </p:sp>
      <p:sp>
        <p:nvSpPr>
          <p:cNvPr id="587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상품 소개 </a:t>
            </a:r>
          </a:p>
        </p:txBody>
      </p:sp>
      <p:sp>
        <p:nvSpPr>
          <p:cNvPr id="588" name="TextBox 23"/>
          <p:cNvSpPr txBox="1"/>
          <p:nvPr/>
        </p:nvSpPr>
        <p:spPr>
          <a:xfrm>
            <a:off x="4457728" y="771287"/>
            <a:ext cx="16796008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 lang="ko-KR" altLang="en-US" dirty="0" smtClean="0"/>
              <a:t>제품의 경쟁업체의 광고 노출</a:t>
            </a:r>
            <a:endParaRPr dirty="0"/>
          </a:p>
        </p:txBody>
      </p:sp>
      <p:pic>
        <p:nvPicPr>
          <p:cNvPr id="26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1539" y="7187682"/>
            <a:ext cx="6201588" cy="3901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40174" y="7091215"/>
            <a:ext cx="6201588" cy="390183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extBox 17"/>
          <p:cNvSpPr txBox="1"/>
          <p:nvPr/>
        </p:nvSpPr>
        <p:spPr>
          <a:xfrm>
            <a:off x="7305183" y="8884982"/>
            <a:ext cx="9249719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 spc="1125">
                <a:solidFill>
                  <a:schemeClr val="accent6">
                    <a:lumOff val="-6588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VS</a:t>
            </a:r>
          </a:p>
        </p:txBody>
      </p:sp>
      <p:sp>
        <p:nvSpPr>
          <p:cNvPr id="31" name="직사각형"/>
          <p:cNvSpPr/>
          <p:nvPr/>
        </p:nvSpPr>
        <p:spPr>
          <a:xfrm>
            <a:off x="4221910" y="11754317"/>
            <a:ext cx="17163853" cy="108587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" name="TextBox 17"/>
          <p:cNvSpPr txBox="1"/>
          <p:nvPr/>
        </p:nvSpPr>
        <p:spPr>
          <a:xfrm>
            <a:off x="4155517" y="11918087"/>
            <a:ext cx="1722884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rPr lang="ko-KR" altLang="en-US" dirty="0" smtClean="0"/>
              <a:t>드라마 속 </a:t>
            </a:r>
            <a:r>
              <a:rPr lang="en-US" altLang="ko-KR" dirty="0" smtClean="0"/>
              <a:t>PPL</a:t>
            </a:r>
            <a:r>
              <a:rPr lang="ko-KR" altLang="en-US" dirty="0" smtClean="0"/>
              <a:t>광고로 인한 매출 극대화</a:t>
            </a:r>
            <a:endParaRPr dirty="0"/>
          </a:p>
        </p:txBody>
      </p:sp>
      <p:sp>
        <p:nvSpPr>
          <p:cNvPr id="34" name="TextBox 17"/>
          <p:cNvSpPr txBox="1"/>
          <p:nvPr/>
        </p:nvSpPr>
        <p:spPr>
          <a:xfrm>
            <a:off x="7305183" y="12605474"/>
            <a:ext cx="924971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endParaRPr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03" y="7265185"/>
            <a:ext cx="6087781" cy="337090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514" y="7151105"/>
            <a:ext cx="6087600" cy="3392515"/>
          </a:xfrm>
          <a:prstGeom prst="rect">
            <a:avLst/>
          </a:prstGeom>
        </p:spPr>
      </p:pic>
      <p:pic>
        <p:nvPicPr>
          <p:cNvPr id="38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5923" y="2766590"/>
            <a:ext cx="6201588" cy="3901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64558" y="2670123"/>
            <a:ext cx="6201588" cy="3901833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Box 17"/>
          <p:cNvSpPr txBox="1"/>
          <p:nvPr/>
        </p:nvSpPr>
        <p:spPr>
          <a:xfrm>
            <a:off x="7329567" y="4463890"/>
            <a:ext cx="9249719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 spc="1125">
                <a:solidFill>
                  <a:schemeClr val="accent6">
                    <a:lumOff val="-6588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VS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17" y="2804336"/>
            <a:ext cx="6048768" cy="33696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564" y="2712516"/>
            <a:ext cx="6087600" cy="336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20800" y="668286"/>
            <a:ext cx="404943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585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586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02</a:t>
            </a:r>
          </a:p>
        </p:txBody>
      </p:sp>
      <p:sp>
        <p:nvSpPr>
          <p:cNvPr id="587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상품 소개 </a:t>
            </a:r>
          </a:p>
        </p:txBody>
      </p:sp>
      <p:sp>
        <p:nvSpPr>
          <p:cNvPr id="588" name="TextBox 23"/>
          <p:cNvSpPr txBox="1"/>
          <p:nvPr/>
        </p:nvSpPr>
        <p:spPr>
          <a:xfrm>
            <a:off x="4457728" y="771287"/>
            <a:ext cx="174512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 dirty="0" err="1"/>
              <a:t>캠페인</a:t>
            </a:r>
            <a:r>
              <a:rPr dirty="0"/>
              <a:t> </a:t>
            </a:r>
            <a:r>
              <a:rPr dirty="0" err="1"/>
              <a:t>최적화</a:t>
            </a:r>
            <a:r>
              <a:rPr dirty="0"/>
              <a:t> / </a:t>
            </a:r>
            <a:r>
              <a:rPr dirty="0">
                <a:solidFill>
                  <a:srgbClr val="FF9300"/>
                </a:solidFill>
              </a:rPr>
              <a:t>TV </a:t>
            </a:r>
            <a:r>
              <a:rPr dirty="0" err="1">
                <a:solidFill>
                  <a:srgbClr val="FF9300"/>
                </a:solidFill>
              </a:rPr>
              <a:t>리타겟팅</a:t>
            </a:r>
            <a:r>
              <a:rPr dirty="0" err="1"/>
              <a:t>을</a:t>
            </a:r>
            <a:r>
              <a:rPr dirty="0"/>
              <a:t> </a:t>
            </a:r>
            <a:r>
              <a:rPr dirty="0" err="1"/>
              <a:t>통한</a:t>
            </a:r>
            <a:r>
              <a:rPr dirty="0"/>
              <a:t> </a:t>
            </a:r>
            <a:r>
              <a:rPr dirty="0" err="1"/>
              <a:t>다양한</a:t>
            </a:r>
            <a:r>
              <a:rPr dirty="0"/>
              <a:t> </a:t>
            </a:r>
            <a:r>
              <a:rPr dirty="0" err="1"/>
              <a:t>상품</a:t>
            </a:r>
            <a:endParaRPr dirty="0"/>
          </a:p>
        </p:txBody>
      </p:sp>
      <p:grpSp>
        <p:nvGrpSpPr>
          <p:cNvPr id="591" name="그룹"/>
          <p:cNvGrpSpPr/>
          <p:nvPr/>
        </p:nvGrpSpPr>
        <p:grpSpPr>
          <a:xfrm>
            <a:off x="3154647" y="5071616"/>
            <a:ext cx="6199124" cy="7583047"/>
            <a:chOff x="0" y="0"/>
            <a:chExt cx="6199122" cy="7583046"/>
          </a:xfrm>
        </p:grpSpPr>
        <p:sp>
          <p:nvSpPr>
            <p:cNvPr id="589" name="직사각형"/>
            <p:cNvSpPr/>
            <p:nvPr/>
          </p:nvSpPr>
          <p:spPr>
            <a:xfrm>
              <a:off x="0" y="1321189"/>
              <a:ext cx="6199123" cy="626185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90" name="직사각형"/>
            <p:cNvSpPr/>
            <p:nvPr/>
          </p:nvSpPr>
          <p:spPr>
            <a:xfrm>
              <a:off x="0" y="0"/>
              <a:ext cx="6199123" cy="133940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92" name="TV 리타겟팅 상품"/>
          <p:cNvSpPr txBox="1"/>
          <p:nvPr/>
        </p:nvSpPr>
        <p:spPr>
          <a:xfrm>
            <a:off x="4555304" y="5427944"/>
            <a:ext cx="3397810" cy="59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TV </a:t>
            </a:r>
            <a:r>
              <a:rPr>
                <a:solidFill>
                  <a:srgbClr val="FF9300"/>
                </a:solidFill>
              </a:rPr>
              <a:t>리</a:t>
            </a:r>
            <a:r>
              <a:t>타겟팅 상품</a:t>
            </a:r>
          </a:p>
        </p:txBody>
      </p:sp>
      <p:sp>
        <p:nvSpPr>
          <p:cNvPr id="593" name="특정 TV 단말기를 지속적으로…"/>
          <p:cNvSpPr txBox="1"/>
          <p:nvPr/>
        </p:nvSpPr>
        <p:spPr>
          <a:xfrm>
            <a:off x="3449601" y="6687502"/>
            <a:ext cx="5842168" cy="969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특정 TV 단말기를 지속적으로 </a:t>
            </a:r>
          </a:p>
          <a:p>
            <a:pPr algn="ctr">
              <a:defRPr sz="3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타겟팅하여 광고 노출하는 상품</a:t>
            </a:r>
          </a:p>
        </p:txBody>
      </p:sp>
      <p:sp>
        <p:nvSpPr>
          <p:cNvPr id="594" name="ex)…"/>
          <p:cNvSpPr txBox="1"/>
          <p:nvPr/>
        </p:nvSpPr>
        <p:spPr>
          <a:xfrm>
            <a:off x="3399218" y="10753572"/>
            <a:ext cx="5709982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0000"/>
                </a:solidFill>
                <a:latin typeface="나눔스퀘어OTF Regular"/>
                <a:ea typeface="나눔스퀘어OTF Regular"/>
                <a:cs typeface="나눔스퀘어OTF Regular"/>
                <a:sym typeface="나눔스퀘어OTF Regular"/>
              </a:defRPr>
            </a:pPr>
            <a:r>
              <a:rPr dirty="0"/>
              <a:t> ex) </a:t>
            </a:r>
          </a:p>
          <a:p>
            <a:pPr>
              <a:defRPr sz="2000">
                <a:solidFill>
                  <a:srgbClr val="000000"/>
                </a:solidFill>
                <a:latin typeface="나눔스퀘어OTF Regular"/>
                <a:ea typeface="나눔스퀘어OTF Regular"/>
                <a:cs typeface="나눔스퀘어OTF Regular"/>
                <a:sym typeface="나눔스퀘어OTF Regular"/>
              </a:defRPr>
            </a:pPr>
            <a:r>
              <a:rPr dirty="0"/>
              <a:t>- </a:t>
            </a:r>
            <a:r>
              <a:rPr dirty="0" err="1"/>
              <a:t>시리즈</a:t>
            </a:r>
            <a:r>
              <a:rPr dirty="0"/>
              <a:t> </a:t>
            </a:r>
            <a:r>
              <a:rPr dirty="0" err="1"/>
              <a:t>광고</a:t>
            </a:r>
            <a:r>
              <a:rPr dirty="0"/>
              <a:t> </a:t>
            </a:r>
            <a:r>
              <a:rPr dirty="0" err="1"/>
              <a:t>등의</a:t>
            </a:r>
            <a:r>
              <a:rPr dirty="0"/>
              <a:t> </a:t>
            </a:r>
            <a:r>
              <a:rPr dirty="0" err="1"/>
              <a:t>진행시</a:t>
            </a:r>
            <a:r>
              <a:rPr dirty="0"/>
              <a:t> </a:t>
            </a:r>
            <a:r>
              <a:rPr dirty="0" err="1"/>
              <a:t>이전편을</a:t>
            </a:r>
            <a:r>
              <a:rPr dirty="0"/>
              <a:t> 본 TV </a:t>
            </a:r>
            <a:r>
              <a:rPr dirty="0" err="1"/>
              <a:t>단말기만</a:t>
            </a:r>
            <a:r>
              <a:rPr dirty="0"/>
              <a:t> </a:t>
            </a:r>
          </a:p>
          <a:p>
            <a:pPr>
              <a:defRPr sz="2000">
                <a:solidFill>
                  <a:srgbClr val="000000"/>
                </a:solidFill>
                <a:latin typeface="나눔스퀘어OTF Regular"/>
                <a:ea typeface="나눔스퀘어OTF Regular"/>
                <a:cs typeface="나눔스퀘어OTF Regular"/>
                <a:sym typeface="나눔스퀘어OTF Regular"/>
              </a:defRPr>
            </a:pPr>
            <a:r>
              <a:rPr dirty="0" err="1"/>
              <a:t>타겟팅하여</a:t>
            </a:r>
            <a:r>
              <a:rPr dirty="0"/>
              <a:t> </a:t>
            </a:r>
            <a:r>
              <a:rPr dirty="0" err="1"/>
              <a:t>광고</a:t>
            </a:r>
            <a:r>
              <a:rPr dirty="0"/>
              <a:t>  </a:t>
            </a:r>
            <a:r>
              <a:rPr dirty="0" err="1"/>
              <a:t>진행</a:t>
            </a:r>
            <a:r>
              <a:rPr dirty="0"/>
              <a:t> </a:t>
            </a:r>
          </a:p>
          <a:p>
            <a:pPr>
              <a:defRPr sz="2000">
                <a:solidFill>
                  <a:srgbClr val="000000"/>
                </a:solidFill>
                <a:latin typeface="나눔스퀘어OTF Regular"/>
                <a:ea typeface="나눔스퀘어OTF Regular"/>
                <a:cs typeface="나눔스퀘어OTF Regular"/>
                <a:sym typeface="나눔스퀘어OTF Regular"/>
              </a:defRPr>
            </a:pPr>
            <a:r>
              <a:rPr dirty="0"/>
              <a:t>- </a:t>
            </a:r>
            <a:r>
              <a:rPr dirty="0" err="1"/>
              <a:t>특정</a:t>
            </a:r>
            <a:r>
              <a:rPr dirty="0"/>
              <a:t> </a:t>
            </a:r>
            <a:r>
              <a:rPr dirty="0" err="1"/>
              <a:t>프로그램</a:t>
            </a:r>
            <a:r>
              <a:rPr dirty="0"/>
              <a:t> (ex :</a:t>
            </a:r>
            <a:r>
              <a:rPr dirty="0" err="1"/>
              <a:t>미스터</a:t>
            </a:r>
            <a:r>
              <a:rPr dirty="0"/>
              <a:t> </a:t>
            </a:r>
            <a:r>
              <a:rPr dirty="0" err="1"/>
              <a:t>선샤인</a:t>
            </a:r>
            <a:r>
              <a:rPr dirty="0"/>
              <a:t> 등) 을 본 TV </a:t>
            </a:r>
            <a:r>
              <a:rPr dirty="0" err="1"/>
              <a:t>단말기만</a:t>
            </a:r>
            <a:r>
              <a:rPr dirty="0"/>
              <a:t> </a:t>
            </a:r>
            <a:r>
              <a:rPr dirty="0" err="1"/>
              <a:t>타겟팅하여</a:t>
            </a:r>
            <a:r>
              <a:rPr dirty="0"/>
              <a:t> </a:t>
            </a:r>
            <a:r>
              <a:rPr dirty="0" err="1"/>
              <a:t>광고</a:t>
            </a:r>
            <a:r>
              <a:rPr dirty="0"/>
              <a:t> </a:t>
            </a:r>
            <a:r>
              <a:rPr dirty="0" err="1"/>
              <a:t>진행</a:t>
            </a:r>
            <a:r>
              <a:rPr dirty="0"/>
              <a:t> </a:t>
            </a:r>
          </a:p>
        </p:txBody>
      </p:sp>
      <p:sp>
        <p:nvSpPr>
          <p:cNvPr id="595" name="TextBox 17"/>
          <p:cNvSpPr txBox="1"/>
          <p:nvPr/>
        </p:nvSpPr>
        <p:spPr>
          <a:xfrm>
            <a:off x="7977027" y="2897488"/>
            <a:ext cx="8982774" cy="5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국내 유일 TV 리타겟팅 / 디타겟팅 상품 운용 </a:t>
            </a:r>
          </a:p>
        </p:txBody>
      </p:sp>
      <p:sp>
        <p:nvSpPr>
          <p:cNvPr id="596" name="Shape 2906"/>
          <p:cNvSpPr/>
          <p:nvPr/>
        </p:nvSpPr>
        <p:spPr>
          <a:xfrm>
            <a:off x="7411499" y="3020912"/>
            <a:ext cx="333162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597" name="직사각형"/>
          <p:cNvSpPr/>
          <p:nvPr/>
        </p:nvSpPr>
        <p:spPr>
          <a:xfrm>
            <a:off x="3964684" y="8762025"/>
            <a:ext cx="4579049" cy="1016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8" name="반복적인 노출을 통한…"/>
          <p:cNvSpPr txBox="1"/>
          <p:nvPr/>
        </p:nvSpPr>
        <p:spPr>
          <a:xfrm>
            <a:off x="3184593" y="8540444"/>
            <a:ext cx="5842167" cy="114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50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endParaRPr/>
          </a:p>
          <a:p>
            <a:pPr algn="ctr">
              <a:defRPr sz="250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반복적인 노출을 통한 </a:t>
            </a:r>
          </a:p>
          <a:p>
            <a:pPr algn="ctr">
              <a:defRPr sz="250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인지도 강화</a:t>
            </a:r>
          </a:p>
        </p:txBody>
      </p:sp>
      <p:grpSp>
        <p:nvGrpSpPr>
          <p:cNvPr id="601" name="그룹"/>
          <p:cNvGrpSpPr/>
          <p:nvPr/>
        </p:nvGrpSpPr>
        <p:grpSpPr>
          <a:xfrm>
            <a:off x="14720464" y="5071616"/>
            <a:ext cx="6199124" cy="7583047"/>
            <a:chOff x="0" y="0"/>
            <a:chExt cx="6199122" cy="7583046"/>
          </a:xfrm>
        </p:grpSpPr>
        <p:sp>
          <p:nvSpPr>
            <p:cNvPr id="599" name="직사각형"/>
            <p:cNvSpPr/>
            <p:nvPr/>
          </p:nvSpPr>
          <p:spPr>
            <a:xfrm>
              <a:off x="0" y="1321189"/>
              <a:ext cx="6199123" cy="626185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00" name="직사각형"/>
            <p:cNvSpPr/>
            <p:nvPr/>
          </p:nvSpPr>
          <p:spPr>
            <a:xfrm>
              <a:off x="0" y="0"/>
              <a:ext cx="6199123" cy="133940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02" name="TV 디타겟팅 상품"/>
          <p:cNvSpPr txBox="1"/>
          <p:nvPr/>
        </p:nvSpPr>
        <p:spPr>
          <a:xfrm>
            <a:off x="16121121" y="5427944"/>
            <a:ext cx="3397810" cy="59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TV </a:t>
            </a:r>
            <a:r>
              <a:rPr>
                <a:solidFill>
                  <a:srgbClr val="FF9300"/>
                </a:solidFill>
              </a:rPr>
              <a:t>디</a:t>
            </a:r>
            <a:r>
              <a:t>타겟팅 상품</a:t>
            </a:r>
          </a:p>
        </p:txBody>
      </p:sp>
      <p:sp>
        <p:nvSpPr>
          <p:cNvPr id="603" name="노출이 완료된 TV 단말기는…"/>
          <p:cNvSpPr txBox="1"/>
          <p:nvPr/>
        </p:nvSpPr>
        <p:spPr>
          <a:xfrm>
            <a:off x="15015418" y="6687502"/>
            <a:ext cx="5842167" cy="1413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노출이 완료된 TV 단말기는</a:t>
            </a:r>
          </a:p>
          <a:p>
            <a:pPr algn="ctr">
              <a:defRPr sz="3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지속적으로 배제하며 </a:t>
            </a:r>
          </a:p>
          <a:p>
            <a:pPr algn="ctr">
              <a:defRPr sz="3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광고 노출하는 상품</a:t>
            </a:r>
          </a:p>
        </p:txBody>
      </p:sp>
      <p:sp>
        <p:nvSpPr>
          <p:cNvPr id="604" name="ex)…"/>
          <p:cNvSpPr txBox="1"/>
          <p:nvPr/>
        </p:nvSpPr>
        <p:spPr>
          <a:xfrm>
            <a:off x="14965035" y="10917655"/>
            <a:ext cx="5709982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0000"/>
                </a:solidFill>
                <a:latin typeface="나눔스퀘어OTF Regular"/>
                <a:ea typeface="나눔스퀘어OTF Regular"/>
                <a:cs typeface="나눔스퀘어OTF Regular"/>
                <a:sym typeface="나눔스퀘어OTF Regular"/>
              </a:defRPr>
            </a:pPr>
            <a:r>
              <a:rPr dirty="0"/>
              <a:t> ex) </a:t>
            </a:r>
          </a:p>
          <a:p>
            <a:pPr>
              <a:defRPr sz="2000">
                <a:solidFill>
                  <a:srgbClr val="000000"/>
                </a:solidFill>
                <a:latin typeface="나눔스퀘어OTF Regular"/>
                <a:ea typeface="나눔스퀘어OTF Regular"/>
                <a:cs typeface="나눔스퀘어OTF Regular"/>
                <a:sym typeface="나눔스퀘어OTF Regular"/>
              </a:defRPr>
            </a:pPr>
            <a:r>
              <a:rPr dirty="0"/>
              <a:t>“</a:t>
            </a:r>
            <a:r>
              <a:rPr dirty="0" err="1"/>
              <a:t>강남</a:t>
            </a:r>
            <a:r>
              <a:rPr dirty="0"/>
              <a:t> 3구” 등 </a:t>
            </a:r>
            <a:r>
              <a:rPr dirty="0" err="1"/>
              <a:t>특정</a:t>
            </a:r>
            <a:r>
              <a:rPr dirty="0"/>
              <a:t> </a:t>
            </a:r>
            <a:r>
              <a:rPr dirty="0" err="1"/>
              <a:t>지역</a:t>
            </a:r>
            <a:r>
              <a:rPr dirty="0"/>
              <a:t> </a:t>
            </a:r>
            <a:r>
              <a:rPr dirty="0" err="1"/>
              <a:t>설정후</a:t>
            </a:r>
            <a:r>
              <a:rPr dirty="0"/>
              <a:t> </a:t>
            </a:r>
            <a:r>
              <a:rPr dirty="0" err="1"/>
              <a:t>주간</a:t>
            </a:r>
            <a:r>
              <a:rPr dirty="0"/>
              <a:t> </a:t>
            </a:r>
            <a:r>
              <a:rPr dirty="0" err="1"/>
              <a:t>단위로</a:t>
            </a:r>
            <a:r>
              <a:rPr dirty="0"/>
              <a:t> </a:t>
            </a:r>
            <a:r>
              <a:rPr dirty="0" err="1"/>
              <a:t>광고가</a:t>
            </a:r>
            <a:r>
              <a:rPr dirty="0"/>
              <a:t> </a:t>
            </a:r>
          </a:p>
          <a:p>
            <a:pPr>
              <a:defRPr sz="2000">
                <a:solidFill>
                  <a:srgbClr val="000000"/>
                </a:solidFill>
                <a:latin typeface="나눔스퀘어OTF Regular"/>
                <a:ea typeface="나눔스퀘어OTF Regular"/>
                <a:cs typeface="나눔스퀘어OTF Regular"/>
                <a:sym typeface="나눔스퀘어OTF Regular"/>
              </a:defRPr>
            </a:pPr>
            <a:r>
              <a:rPr dirty="0" err="1"/>
              <a:t>노출된</a:t>
            </a:r>
            <a:r>
              <a:rPr dirty="0"/>
              <a:t> </a:t>
            </a:r>
            <a:r>
              <a:rPr dirty="0" err="1"/>
              <a:t>가구는</a:t>
            </a:r>
            <a:r>
              <a:rPr dirty="0"/>
              <a:t> </a:t>
            </a:r>
            <a:r>
              <a:rPr dirty="0" err="1"/>
              <a:t>제외하고</a:t>
            </a:r>
            <a:r>
              <a:rPr dirty="0"/>
              <a:t> </a:t>
            </a:r>
            <a:r>
              <a:rPr dirty="0" err="1"/>
              <a:t>신규</a:t>
            </a:r>
            <a:r>
              <a:rPr dirty="0"/>
              <a:t> </a:t>
            </a:r>
            <a:r>
              <a:rPr dirty="0" err="1"/>
              <a:t>가구만</a:t>
            </a:r>
            <a:r>
              <a:rPr dirty="0"/>
              <a:t> </a:t>
            </a:r>
            <a:r>
              <a:rPr dirty="0" err="1"/>
              <a:t>광고</a:t>
            </a:r>
            <a:r>
              <a:rPr dirty="0"/>
              <a:t> </a:t>
            </a:r>
            <a:r>
              <a:rPr dirty="0" err="1"/>
              <a:t>노출하여</a:t>
            </a:r>
            <a:r>
              <a:rPr dirty="0"/>
              <a:t> </a:t>
            </a:r>
            <a:r>
              <a:rPr lang="en-US" dirty="0" smtClean="0"/>
              <a:t> </a:t>
            </a:r>
            <a:r>
              <a:rPr dirty="0" err="1" smtClean="0"/>
              <a:t>광고노출의</a:t>
            </a:r>
            <a:r>
              <a:rPr dirty="0" smtClean="0"/>
              <a:t> </a:t>
            </a:r>
            <a:r>
              <a:rPr dirty="0" err="1"/>
              <a:t>절대적</a:t>
            </a:r>
            <a:r>
              <a:rPr dirty="0"/>
              <a:t> </a:t>
            </a:r>
            <a:r>
              <a:rPr dirty="0" err="1"/>
              <a:t>수치를</a:t>
            </a:r>
            <a:r>
              <a:rPr dirty="0"/>
              <a:t> </a:t>
            </a:r>
            <a:r>
              <a:rPr dirty="0" err="1"/>
              <a:t>높히도록</a:t>
            </a:r>
            <a:r>
              <a:rPr dirty="0"/>
              <a:t> </a:t>
            </a:r>
            <a:r>
              <a:rPr dirty="0" err="1"/>
              <a:t>진행</a:t>
            </a:r>
            <a:r>
              <a:rPr dirty="0"/>
              <a:t> </a:t>
            </a:r>
          </a:p>
        </p:txBody>
      </p:sp>
      <p:sp>
        <p:nvSpPr>
          <p:cNvPr id="605" name="직사각형"/>
          <p:cNvSpPr/>
          <p:nvPr/>
        </p:nvSpPr>
        <p:spPr>
          <a:xfrm>
            <a:off x="15530501" y="8762025"/>
            <a:ext cx="4579049" cy="1016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6" name="광고 노출 단말기 수 증대에…"/>
          <p:cNvSpPr txBox="1"/>
          <p:nvPr/>
        </p:nvSpPr>
        <p:spPr>
          <a:xfrm>
            <a:off x="14750409" y="8540444"/>
            <a:ext cx="5842167" cy="114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50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endParaRPr/>
          </a:p>
          <a:p>
            <a:pPr algn="ctr">
              <a:defRPr sz="250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광고 노출 단말기 수 증대에 </a:t>
            </a:r>
          </a:p>
          <a:p>
            <a:pPr algn="ctr">
              <a:defRPr sz="250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효과적  </a:t>
            </a:r>
          </a:p>
        </p:txBody>
      </p:sp>
      <p:sp>
        <p:nvSpPr>
          <p:cNvPr id="607" name="VS"/>
          <p:cNvSpPr txBox="1"/>
          <p:nvPr/>
        </p:nvSpPr>
        <p:spPr>
          <a:xfrm>
            <a:off x="10888236" y="8129408"/>
            <a:ext cx="2297762" cy="1970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3400">
                <a:solidFill>
                  <a:srgbClr val="535353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76693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직사각형"/>
          <p:cNvSpPr/>
          <p:nvPr/>
        </p:nvSpPr>
        <p:spPr>
          <a:xfrm>
            <a:off x="554087" y="3502709"/>
            <a:ext cx="23768977" cy="6093903"/>
          </a:xfrm>
          <a:prstGeom prst="rect">
            <a:avLst/>
          </a:prstGeom>
          <a:solidFill>
            <a:srgbClr val="4ECDC4">
              <a:alpha val="24959"/>
            </a:srgbClr>
          </a:solidFill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defTabSz="914400">
              <a:defRPr sz="1800">
                <a:solidFill>
                  <a:srgbClr val="222222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endParaRPr/>
          </a:p>
        </p:txBody>
      </p:sp>
      <p:sp>
        <p:nvSpPr>
          <p:cNvPr id="610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21372" y="668286"/>
            <a:ext cx="403800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611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612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02</a:t>
            </a:r>
          </a:p>
        </p:txBody>
      </p:sp>
      <p:sp>
        <p:nvSpPr>
          <p:cNvPr id="613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상품 소개 </a:t>
            </a:r>
          </a:p>
        </p:txBody>
      </p:sp>
      <p:sp>
        <p:nvSpPr>
          <p:cNvPr id="614" name="TextBox 23"/>
          <p:cNvSpPr txBox="1"/>
          <p:nvPr/>
        </p:nvSpPr>
        <p:spPr>
          <a:xfrm>
            <a:off x="4457728" y="771287"/>
            <a:ext cx="16796008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효율적인 예산 관리</a:t>
            </a:r>
          </a:p>
        </p:txBody>
      </p:sp>
      <p:sp>
        <p:nvSpPr>
          <p:cNvPr id="615" name="TextBox 17"/>
          <p:cNvSpPr txBox="1"/>
          <p:nvPr/>
        </p:nvSpPr>
        <p:spPr>
          <a:xfrm>
            <a:off x="6450525" y="2709337"/>
            <a:ext cx="11976101" cy="5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프로그래머틱 운영으로 다양한 타겟팅 옵션을 </a:t>
            </a:r>
            <a:r>
              <a:rPr>
                <a:solidFill>
                  <a:srgbClr val="FF9300"/>
                </a:solidFill>
              </a:rPr>
              <a:t>기본제공</a:t>
            </a:r>
            <a:r>
              <a:t>합니다 </a:t>
            </a:r>
          </a:p>
        </p:txBody>
      </p:sp>
      <p:sp>
        <p:nvSpPr>
          <p:cNvPr id="616" name="Shape 2906"/>
          <p:cNvSpPr/>
          <p:nvPr/>
        </p:nvSpPr>
        <p:spPr>
          <a:xfrm>
            <a:off x="5884998" y="2805012"/>
            <a:ext cx="333162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617" name="Rectangle 35"/>
          <p:cNvSpPr/>
          <p:nvPr/>
        </p:nvSpPr>
        <p:spPr>
          <a:xfrm>
            <a:off x="5633409" y="4070443"/>
            <a:ext cx="4102404" cy="4958435"/>
          </a:xfrm>
          <a:prstGeom prst="rect">
            <a:avLst/>
          </a:prstGeom>
          <a:solidFill>
            <a:schemeClr val="accent3">
              <a:lumOff val="-11399"/>
            </a:schemeClr>
          </a:solidFill>
          <a:ln w="6350">
            <a:solidFill>
              <a:schemeClr val="accent5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22" name="Group 48"/>
          <p:cNvGrpSpPr/>
          <p:nvPr/>
        </p:nvGrpSpPr>
        <p:grpSpPr>
          <a:xfrm>
            <a:off x="5410677" y="4295111"/>
            <a:ext cx="4547868" cy="4598000"/>
            <a:chOff x="151022" y="-201002"/>
            <a:chExt cx="4547866" cy="4597999"/>
          </a:xfrm>
        </p:grpSpPr>
        <p:sp>
          <p:nvSpPr>
            <p:cNvPr id="618" name="TextBox 49"/>
            <p:cNvSpPr txBox="1"/>
            <p:nvPr/>
          </p:nvSpPr>
          <p:spPr>
            <a:xfrm>
              <a:off x="151022" y="-201003"/>
              <a:ext cx="4547868" cy="524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000" spc="409">
                  <a:solidFill>
                    <a:srgbClr val="FFFFFF"/>
                  </a:solidFill>
                  <a:latin typeface="NanumSquare Bold"/>
                  <a:ea typeface="NanumSquare Bold"/>
                  <a:cs typeface="NanumSquare Bold"/>
                  <a:sym typeface="NanumSquare Bold"/>
                </a:defRPr>
              </a:lvl1pPr>
            </a:lstStyle>
            <a:p>
              <a:r>
                <a:t>시간대 타겟팅</a:t>
              </a:r>
            </a:p>
          </p:txBody>
        </p:sp>
        <p:sp>
          <p:nvSpPr>
            <p:cNvPr id="619" name="TextBox 51"/>
            <p:cNvSpPr txBox="1"/>
            <p:nvPr/>
          </p:nvSpPr>
          <p:spPr>
            <a:xfrm>
              <a:off x="902036" y="1056349"/>
              <a:ext cx="3045840" cy="167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50000"/>
                </a:lnSpc>
                <a:defRPr sz="2000" spc="333">
                  <a:solidFill>
                    <a:srgbClr val="FFFFFF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r>
                <a:t>오전, 오후 및 </a:t>
              </a:r>
            </a:p>
            <a:p>
              <a:pPr algn="ctr">
                <a:lnSpc>
                  <a:spcPct val="150000"/>
                </a:lnSpc>
                <a:defRPr sz="2000" spc="333">
                  <a:solidFill>
                    <a:srgbClr val="FFFFFF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r>
                <a:t>특정시간대에만 </a:t>
              </a:r>
            </a:p>
            <a:p>
              <a:pPr algn="ctr">
                <a:lnSpc>
                  <a:spcPct val="150000"/>
                </a:lnSpc>
                <a:defRPr sz="2000" spc="333">
                  <a:solidFill>
                    <a:srgbClr val="FFFFFF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r>
                <a:t>광고를 노출하는 </a:t>
              </a:r>
            </a:p>
            <a:p>
              <a:pPr algn="ctr">
                <a:lnSpc>
                  <a:spcPct val="150000"/>
                </a:lnSpc>
                <a:defRPr sz="2000" spc="333">
                  <a:solidFill>
                    <a:srgbClr val="FFFFFF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r>
                <a:t>타겟팅 옵션 </a:t>
              </a:r>
            </a:p>
          </p:txBody>
        </p:sp>
        <p:sp>
          <p:nvSpPr>
            <p:cNvPr id="620" name="Rectangle 52"/>
            <p:cNvSpPr/>
            <p:nvPr/>
          </p:nvSpPr>
          <p:spPr>
            <a:xfrm>
              <a:off x="569175" y="3711741"/>
              <a:ext cx="3726185" cy="68525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endParaRPr/>
            </a:p>
          </p:txBody>
        </p:sp>
        <p:sp>
          <p:nvSpPr>
            <p:cNvPr id="621" name="TextBox 53"/>
            <p:cNvSpPr txBox="1"/>
            <p:nvPr/>
          </p:nvSpPr>
          <p:spPr>
            <a:xfrm>
              <a:off x="830815" y="3841770"/>
              <a:ext cx="3416881" cy="425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spc="600">
                  <a:solidFill>
                    <a:srgbClr val="000000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lvl1pPr>
            </a:lstStyle>
            <a:p>
              <a:r>
                <a:t>20% 할증</a:t>
              </a:r>
            </a:p>
          </p:txBody>
        </p:sp>
      </p:grpSp>
      <p:sp>
        <p:nvSpPr>
          <p:cNvPr id="623" name="직사각형"/>
          <p:cNvSpPr/>
          <p:nvPr/>
        </p:nvSpPr>
        <p:spPr>
          <a:xfrm>
            <a:off x="5968883" y="4957097"/>
            <a:ext cx="3441559" cy="25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24" name="Rectangle 35"/>
          <p:cNvSpPr/>
          <p:nvPr/>
        </p:nvSpPr>
        <p:spPr>
          <a:xfrm>
            <a:off x="10185562" y="4070443"/>
            <a:ext cx="4102404" cy="4958435"/>
          </a:xfrm>
          <a:prstGeom prst="rect">
            <a:avLst/>
          </a:prstGeom>
          <a:solidFill>
            <a:schemeClr val="accent3">
              <a:lumOff val="-11399"/>
            </a:schemeClr>
          </a:solidFill>
          <a:ln w="6350">
            <a:solidFill>
              <a:schemeClr val="accent5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29" name="Group 48"/>
          <p:cNvGrpSpPr/>
          <p:nvPr/>
        </p:nvGrpSpPr>
        <p:grpSpPr>
          <a:xfrm>
            <a:off x="9962830" y="4295110"/>
            <a:ext cx="4547868" cy="4598000"/>
            <a:chOff x="151022" y="-201002"/>
            <a:chExt cx="4547866" cy="4597999"/>
          </a:xfrm>
        </p:grpSpPr>
        <p:sp>
          <p:nvSpPr>
            <p:cNvPr id="625" name="TextBox 49"/>
            <p:cNvSpPr txBox="1"/>
            <p:nvPr/>
          </p:nvSpPr>
          <p:spPr>
            <a:xfrm>
              <a:off x="151022" y="-201003"/>
              <a:ext cx="4547868" cy="524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000" spc="409">
                  <a:solidFill>
                    <a:srgbClr val="FFFFFF"/>
                  </a:solidFill>
                  <a:latin typeface="NanumSquare Bold"/>
                  <a:ea typeface="NanumSquare Bold"/>
                  <a:cs typeface="NanumSquare Bold"/>
                  <a:sym typeface="NanumSquare Bold"/>
                </a:defRPr>
              </a:lvl1pPr>
            </a:lstStyle>
            <a:p>
              <a:r>
                <a:t>요일 타겟팅</a:t>
              </a:r>
            </a:p>
          </p:txBody>
        </p:sp>
        <p:sp>
          <p:nvSpPr>
            <p:cNvPr id="626" name="TextBox 51"/>
            <p:cNvSpPr txBox="1"/>
            <p:nvPr/>
          </p:nvSpPr>
          <p:spPr>
            <a:xfrm>
              <a:off x="902036" y="1056349"/>
              <a:ext cx="3045840" cy="167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50000"/>
                </a:lnSpc>
                <a:defRPr sz="2000" spc="333">
                  <a:solidFill>
                    <a:srgbClr val="FFFFFF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r>
                <a:t>주중, 주말 및 </a:t>
              </a:r>
            </a:p>
            <a:p>
              <a:pPr algn="ctr">
                <a:lnSpc>
                  <a:spcPct val="150000"/>
                </a:lnSpc>
                <a:defRPr sz="2000" spc="333">
                  <a:solidFill>
                    <a:srgbClr val="FFFFFF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r>
                <a:t>특정 요일만 </a:t>
              </a:r>
            </a:p>
            <a:p>
              <a:pPr algn="ctr">
                <a:lnSpc>
                  <a:spcPct val="150000"/>
                </a:lnSpc>
                <a:defRPr sz="2000" spc="333">
                  <a:solidFill>
                    <a:srgbClr val="FFFFFF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r>
                <a:t>광고를 노출하는 </a:t>
              </a:r>
            </a:p>
            <a:p>
              <a:pPr algn="ctr">
                <a:lnSpc>
                  <a:spcPct val="150000"/>
                </a:lnSpc>
                <a:defRPr sz="2000" spc="333">
                  <a:solidFill>
                    <a:srgbClr val="FFFFFF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r>
                <a:t>타겟팅 옵션</a:t>
              </a:r>
            </a:p>
          </p:txBody>
        </p:sp>
        <p:sp>
          <p:nvSpPr>
            <p:cNvPr id="627" name="Rectangle 52"/>
            <p:cNvSpPr/>
            <p:nvPr/>
          </p:nvSpPr>
          <p:spPr>
            <a:xfrm>
              <a:off x="569175" y="3711741"/>
              <a:ext cx="3726185" cy="68525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endParaRPr/>
            </a:p>
          </p:txBody>
        </p:sp>
        <p:sp>
          <p:nvSpPr>
            <p:cNvPr id="628" name="TextBox 53"/>
            <p:cNvSpPr txBox="1"/>
            <p:nvPr/>
          </p:nvSpPr>
          <p:spPr>
            <a:xfrm>
              <a:off x="830815" y="3841770"/>
              <a:ext cx="3416881" cy="425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spc="600">
                  <a:solidFill>
                    <a:srgbClr val="000000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lvl1pPr>
            </a:lstStyle>
            <a:p>
              <a:r>
                <a:t>20% 할증</a:t>
              </a:r>
            </a:p>
          </p:txBody>
        </p:sp>
      </p:grpSp>
      <p:sp>
        <p:nvSpPr>
          <p:cNvPr id="630" name="직사각형"/>
          <p:cNvSpPr/>
          <p:nvPr/>
        </p:nvSpPr>
        <p:spPr>
          <a:xfrm>
            <a:off x="10521036" y="4957097"/>
            <a:ext cx="3441559" cy="25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31" name="Rectangle 35"/>
          <p:cNvSpPr/>
          <p:nvPr/>
        </p:nvSpPr>
        <p:spPr>
          <a:xfrm>
            <a:off x="14747819" y="4070443"/>
            <a:ext cx="4102404" cy="4958435"/>
          </a:xfrm>
          <a:prstGeom prst="rect">
            <a:avLst/>
          </a:prstGeom>
          <a:solidFill>
            <a:schemeClr val="accent3">
              <a:lumOff val="-11399"/>
            </a:schemeClr>
          </a:solidFill>
          <a:ln w="6350">
            <a:solidFill>
              <a:schemeClr val="accent5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36" name="Group 48"/>
          <p:cNvGrpSpPr/>
          <p:nvPr/>
        </p:nvGrpSpPr>
        <p:grpSpPr>
          <a:xfrm>
            <a:off x="14525086" y="4295110"/>
            <a:ext cx="4547868" cy="4598000"/>
            <a:chOff x="151022" y="-201002"/>
            <a:chExt cx="4547866" cy="4597999"/>
          </a:xfrm>
        </p:grpSpPr>
        <p:sp>
          <p:nvSpPr>
            <p:cNvPr id="632" name="TextBox 49"/>
            <p:cNvSpPr txBox="1"/>
            <p:nvPr/>
          </p:nvSpPr>
          <p:spPr>
            <a:xfrm>
              <a:off x="151022" y="-201003"/>
              <a:ext cx="4547868" cy="524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000" spc="409">
                  <a:solidFill>
                    <a:srgbClr val="FFFFFF"/>
                  </a:solidFill>
                  <a:latin typeface="NanumSquare Bold"/>
                  <a:ea typeface="NanumSquare Bold"/>
                  <a:cs typeface="NanumSquare Bold"/>
                  <a:sym typeface="NanumSquare Bold"/>
                </a:defRPr>
              </a:lvl1pPr>
            </a:lstStyle>
            <a:p>
              <a:r>
                <a:t>프리퀀시</a:t>
              </a:r>
            </a:p>
          </p:txBody>
        </p:sp>
        <p:sp>
          <p:nvSpPr>
            <p:cNvPr id="633" name="TextBox 51"/>
            <p:cNvSpPr txBox="1"/>
            <p:nvPr/>
          </p:nvSpPr>
          <p:spPr>
            <a:xfrm>
              <a:off x="902036" y="1056349"/>
              <a:ext cx="3045840" cy="167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50000"/>
                </a:lnSpc>
                <a:defRPr sz="2000" spc="333">
                  <a:solidFill>
                    <a:srgbClr val="FFFFFF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r>
                <a:t>일 5회, 주간 20회 등 </a:t>
              </a:r>
            </a:p>
            <a:p>
              <a:pPr algn="ctr">
                <a:lnSpc>
                  <a:spcPct val="150000"/>
                </a:lnSpc>
                <a:defRPr sz="2000" spc="333">
                  <a:solidFill>
                    <a:srgbClr val="FFFFFF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r>
                <a:t>광고노출에 대한 빈도를 </a:t>
              </a:r>
            </a:p>
            <a:p>
              <a:pPr algn="ctr">
                <a:lnSpc>
                  <a:spcPct val="150000"/>
                </a:lnSpc>
                <a:defRPr sz="2000" spc="333">
                  <a:solidFill>
                    <a:srgbClr val="FFFFFF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r>
                <a:t>조절하는 </a:t>
              </a:r>
            </a:p>
            <a:p>
              <a:pPr algn="ctr">
                <a:lnSpc>
                  <a:spcPct val="150000"/>
                </a:lnSpc>
                <a:defRPr sz="2000" spc="333">
                  <a:solidFill>
                    <a:srgbClr val="FFFFFF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r>
                <a:t>타겟팅 옵션</a:t>
              </a:r>
            </a:p>
          </p:txBody>
        </p:sp>
        <p:sp>
          <p:nvSpPr>
            <p:cNvPr id="634" name="Rectangle 52"/>
            <p:cNvSpPr/>
            <p:nvPr/>
          </p:nvSpPr>
          <p:spPr>
            <a:xfrm>
              <a:off x="569175" y="3711741"/>
              <a:ext cx="3726185" cy="68525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endParaRPr/>
            </a:p>
          </p:txBody>
        </p:sp>
        <p:sp>
          <p:nvSpPr>
            <p:cNvPr id="635" name="TextBox 53"/>
            <p:cNvSpPr txBox="1"/>
            <p:nvPr/>
          </p:nvSpPr>
          <p:spPr>
            <a:xfrm>
              <a:off x="830815" y="3841770"/>
              <a:ext cx="3416881" cy="425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spc="600">
                  <a:solidFill>
                    <a:srgbClr val="000000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lvl1pPr>
            </a:lstStyle>
            <a:p>
              <a:r>
                <a:t>20% 할증</a:t>
              </a:r>
            </a:p>
          </p:txBody>
        </p:sp>
      </p:grpSp>
      <p:sp>
        <p:nvSpPr>
          <p:cNvPr id="637" name="직사각형"/>
          <p:cNvSpPr/>
          <p:nvPr/>
        </p:nvSpPr>
        <p:spPr>
          <a:xfrm>
            <a:off x="15083293" y="4957097"/>
            <a:ext cx="3441558" cy="25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38" name="Rectangle 35"/>
          <p:cNvSpPr/>
          <p:nvPr/>
        </p:nvSpPr>
        <p:spPr>
          <a:xfrm>
            <a:off x="19310074" y="4070443"/>
            <a:ext cx="4102404" cy="4958435"/>
          </a:xfrm>
          <a:prstGeom prst="rect">
            <a:avLst/>
          </a:prstGeom>
          <a:solidFill>
            <a:schemeClr val="accent3">
              <a:lumOff val="-11399"/>
            </a:schemeClr>
          </a:solidFill>
          <a:ln w="6350">
            <a:solidFill>
              <a:schemeClr val="accent5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43" name="Group 48"/>
          <p:cNvGrpSpPr/>
          <p:nvPr/>
        </p:nvGrpSpPr>
        <p:grpSpPr>
          <a:xfrm>
            <a:off x="19087342" y="4295110"/>
            <a:ext cx="4547868" cy="4598000"/>
            <a:chOff x="151022" y="-201002"/>
            <a:chExt cx="4547866" cy="4597999"/>
          </a:xfrm>
        </p:grpSpPr>
        <p:sp>
          <p:nvSpPr>
            <p:cNvPr id="639" name="TextBox 49"/>
            <p:cNvSpPr txBox="1"/>
            <p:nvPr/>
          </p:nvSpPr>
          <p:spPr>
            <a:xfrm>
              <a:off x="151022" y="-201003"/>
              <a:ext cx="4547868" cy="524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000" spc="409">
                  <a:solidFill>
                    <a:srgbClr val="FFFFFF"/>
                  </a:solidFill>
                  <a:latin typeface="NanumSquare Bold"/>
                  <a:ea typeface="NanumSquare Bold"/>
                  <a:cs typeface="NanumSquare Bold"/>
                  <a:sym typeface="NanumSquare Bold"/>
                </a:defRPr>
              </a:lvl1pPr>
            </a:lstStyle>
            <a:p>
              <a:r>
                <a:t>장르 타겟팅</a:t>
              </a:r>
            </a:p>
          </p:txBody>
        </p:sp>
        <p:sp>
          <p:nvSpPr>
            <p:cNvPr id="640" name="TextBox 51"/>
            <p:cNvSpPr txBox="1"/>
            <p:nvPr/>
          </p:nvSpPr>
          <p:spPr>
            <a:xfrm>
              <a:off x="902036" y="1056349"/>
              <a:ext cx="3285986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50000"/>
                </a:lnSpc>
                <a:defRPr sz="2000" spc="333">
                  <a:solidFill>
                    <a:srgbClr val="FFFFFF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r>
                <a:t>드라마, 예능, 영화등</a:t>
              </a:r>
            </a:p>
            <a:p>
              <a:pPr algn="ctr">
                <a:lnSpc>
                  <a:spcPct val="150000"/>
                </a:lnSpc>
                <a:defRPr sz="2000" spc="333">
                  <a:solidFill>
                    <a:srgbClr val="FFFFFF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r>
                <a:t>특정 장르를</a:t>
              </a:r>
            </a:p>
            <a:p>
              <a:pPr algn="ctr">
                <a:lnSpc>
                  <a:spcPct val="150000"/>
                </a:lnSpc>
                <a:defRPr sz="2000" spc="333">
                  <a:solidFill>
                    <a:srgbClr val="FFFFFF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pPr>
              <a:r>
                <a:t>타겟팅하는 옵션 </a:t>
              </a:r>
            </a:p>
          </p:txBody>
        </p:sp>
        <p:sp>
          <p:nvSpPr>
            <p:cNvPr id="641" name="Rectangle 52"/>
            <p:cNvSpPr/>
            <p:nvPr/>
          </p:nvSpPr>
          <p:spPr>
            <a:xfrm>
              <a:off x="569175" y="3711741"/>
              <a:ext cx="3726185" cy="68525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endParaRPr/>
            </a:p>
          </p:txBody>
        </p:sp>
        <p:sp>
          <p:nvSpPr>
            <p:cNvPr id="642" name="TextBox 53"/>
            <p:cNvSpPr txBox="1"/>
            <p:nvPr/>
          </p:nvSpPr>
          <p:spPr>
            <a:xfrm>
              <a:off x="830815" y="3841770"/>
              <a:ext cx="3416881" cy="425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spc="600">
                  <a:solidFill>
                    <a:srgbClr val="000000"/>
                  </a:solidFill>
                  <a:latin typeface="NanumSquare Regular"/>
                  <a:ea typeface="NanumSquare Regular"/>
                  <a:cs typeface="NanumSquare Regular"/>
                  <a:sym typeface="NanumSquare Regular"/>
                </a:defRPr>
              </a:lvl1pPr>
            </a:lstStyle>
            <a:p>
              <a:r>
                <a:t>20% 할증</a:t>
              </a:r>
            </a:p>
          </p:txBody>
        </p:sp>
      </p:grpSp>
      <p:sp>
        <p:nvSpPr>
          <p:cNvPr id="644" name="직사각형"/>
          <p:cNvSpPr/>
          <p:nvPr/>
        </p:nvSpPr>
        <p:spPr>
          <a:xfrm>
            <a:off x="19645548" y="4957097"/>
            <a:ext cx="3441558" cy="25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45" name="TextBox 17"/>
          <p:cNvSpPr txBox="1"/>
          <p:nvPr/>
        </p:nvSpPr>
        <p:spPr>
          <a:xfrm>
            <a:off x="1396673" y="6248399"/>
            <a:ext cx="2473453" cy="121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 spc="109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기존 </a:t>
            </a:r>
          </a:p>
          <a:p>
            <a:pPr algn="ctr">
              <a:defRPr sz="4000" spc="109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IPTV 광고 </a:t>
            </a:r>
          </a:p>
        </p:txBody>
      </p:sp>
      <p:sp>
        <p:nvSpPr>
          <p:cNvPr id="646" name="직사각형"/>
          <p:cNvSpPr/>
          <p:nvPr/>
        </p:nvSpPr>
        <p:spPr>
          <a:xfrm>
            <a:off x="548445" y="9614889"/>
            <a:ext cx="23780262" cy="3616620"/>
          </a:xfrm>
          <a:prstGeom prst="rect">
            <a:avLst/>
          </a:prstGeom>
          <a:solidFill>
            <a:schemeClr val="accent6">
              <a:lumOff val="-6588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6"/>
                </a:solidFill>
              </a:defRPr>
            </a:pPr>
            <a:endParaRPr/>
          </a:p>
        </p:txBody>
      </p:sp>
      <p:sp>
        <p:nvSpPr>
          <p:cNvPr id="647" name="크로스타겟…"/>
          <p:cNvSpPr txBox="1"/>
          <p:nvPr/>
        </p:nvSpPr>
        <p:spPr>
          <a:xfrm>
            <a:off x="1056174" y="10924001"/>
            <a:ext cx="3154450" cy="121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000" spc="272">
                <a:solidFill>
                  <a:srgbClr val="FFFFFF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 sz="4000" spc="545"/>
              <a:t>크로스타겟 </a:t>
            </a:r>
          </a:p>
          <a:p>
            <a:pPr algn="ctr">
              <a:defRPr sz="2000" spc="272">
                <a:solidFill>
                  <a:srgbClr val="FFFFFF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 sz="4000" spc="545"/>
              <a:t>TV광고</a:t>
            </a:r>
            <a:r>
              <a:t> </a:t>
            </a:r>
          </a:p>
        </p:txBody>
      </p:sp>
      <p:sp>
        <p:nvSpPr>
          <p:cNvPr id="648" name="상기 타겟팅 모두 무료"/>
          <p:cNvSpPr txBox="1"/>
          <p:nvPr/>
        </p:nvSpPr>
        <p:spPr>
          <a:xfrm>
            <a:off x="9781465" y="11178954"/>
            <a:ext cx="6148533" cy="70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500" spc="613">
                <a:solidFill>
                  <a:srgbClr val="FFFFFF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상기 타겟팅 모두 </a:t>
            </a:r>
            <a:r>
              <a:rPr>
                <a:solidFill>
                  <a:srgbClr val="FF2600"/>
                </a:solidFill>
              </a:rPr>
              <a:t>무료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10399" y="668286"/>
            <a:ext cx="425745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651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652" name="TextBox 23"/>
          <p:cNvSpPr txBox="1"/>
          <p:nvPr/>
        </p:nvSpPr>
        <p:spPr>
          <a:xfrm>
            <a:off x="483901" y="789234"/>
            <a:ext cx="78171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02</a:t>
            </a:r>
          </a:p>
        </p:txBody>
      </p:sp>
      <p:sp>
        <p:nvSpPr>
          <p:cNvPr id="653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상품 소개 </a:t>
            </a:r>
          </a:p>
        </p:txBody>
      </p:sp>
      <p:sp>
        <p:nvSpPr>
          <p:cNvPr id="654" name="TextBox 23"/>
          <p:cNvSpPr txBox="1"/>
          <p:nvPr/>
        </p:nvSpPr>
        <p:spPr>
          <a:xfrm>
            <a:off x="4457728" y="771287"/>
            <a:ext cx="16796008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다양한 Data 기반의 리포트</a:t>
            </a:r>
          </a:p>
        </p:txBody>
      </p:sp>
      <p:grpSp>
        <p:nvGrpSpPr>
          <p:cNvPr id="657" name="그룹"/>
          <p:cNvGrpSpPr/>
          <p:nvPr/>
        </p:nvGrpSpPr>
        <p:grpSpPr>
          <a:xfrm>
            <a:off x="-479273" y="3883977"/>
            <a:ext cx="9317983" cy="5456119"/>
            <a:chOff x="0" y="0"/>
            <a:chExt cx="9317982" cy="5456117"/>
          </a:xfrm>
        </p:grpSpPr>
        <p:pic>
          <p:nvPicPr>
            <p:cNvPr id="655" name="Picture 59" descr="Picture 5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317983" cy="54561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6" name="스크린샷 2019-02-04 오후 1.30.30.png" descr="스크린샷 2019-02-04 오후 1.30.30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33202" b="36991"/>
            <a:stretch>
              <a:fillRect/>
            </a:stretch>
          </p:blipFill>
          <p:spPr>
            <a:xfrm>
              <a:off x="1077394" y="450747"/>
              <a:ext cx="7125534" cy="4702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61" name="그룹"/>
          <p:cNvGrpSpPr/>
          <p:nvPr/>
        </p:nvGrpSpPr>
        <p:grpSpPr>
          <a:xfrm>
            <a:off x="7594680" y="3883977"/>
            <a:ext cx="9317984" cy="5456119"/>
            <a:chOff x="0" y="0"/>
            <a:chExt cx="9317982" cy="5456117"/>
          </a:xfrm>
        </p:grpSpPr>
        <p:pic>
          <p:nvPicPr>
            <p:cNvPr id="658" name="Picture 59" descr="Picture 5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317983" cy="54561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9" name="스크린샷 2019-02-04 오후 1.34.26.png" descr="스크린샷 2019-02-04 오후 1.34.26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043" t="26078" r="31997"/>
            <a:stretch>
              <a:fillRect/>
            </a:stretch>
          </p:blipFill>
          <p:spPr>
            <a:xfrm>
              <a:off x="1074930" y="458518"/>
              <a:ext cx="7082879" cy="4705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0" name="TextBox 88"/>
            <p:cNvSpPr txBox="1"/>
            <p:nvPr/>
          </p:nvSpPr>
          <p:spPr>
            <a:xfrm>
              <a:off x="2944682" y="319430"/>
              <a:ext cx="3428619" cy="505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ts val="3600"/>
                </a:lnSpc>
                <a:defRPr sz="1500">
                  <a:solidFill>
                    <a:srgbClr val="000000"/>
                  </a:solidFill>
                  <a:latin typeface="NanumSquare Bold"/>
                  <a:ea typeface="NanumSquare Bold"/>
                  <a:cs typeface="NanumSquare Bold"/>
                  <a:sym typeface="NanumSquare Bold"/>
                </a:defRPr>
              </a:lvl1pPr>
            </a:lstStyle>
            <a:p>
              <a:r>
                <a:t>캠페인 도달율(단말기 숫자)</a:t>
              </a:r>
            </a:p>
          </p:txBody>
        </p:sp>
      </p:grpSp>
      <p:grpSp>
        <p:nvGrpSpPr>
          <p:cNvPr id="665" name="그룹"/>
          <p:cNvGrpSpPr/>
          <p:nvPr/>
        </p:nvGrpSpPr>
        <p:grpSpPr>
          <a:xfrm>
            <a:off x="15583389" y="3883977"/>
            <a:ext cx="9317984" cy="5456119"/>
            <a:chOff x="0" y="0"/>
            <a:chExt cx="9317982" cy="5456117"/>
          </a:xfrm>
        </p:grpSpPr>
        <p:pic>
          <p:nvPicPr>
            <p:cNvPr id="662" name="Picture 59" descr="Picture 5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317983" cy="54561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3" name="스크린샷 2019-02-04 오후 1.35.02.png" descr="스크린샷 2019-02-04 오후 1.35.0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374" t="20545" r="27486" b="3442"/>
            <a:stretch>
              <a:fillRect/>
            </a:stretch>
          </p:blipFill>
          <p:spPr>
            <a:xfrm>
              <a:off x="1014476" y="475179"/>
              <a:ext cx="7172880" cy="4650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4" name="TextBox 88"/>
            <p:cNvSpPr txBox="1"/>
            <p:nvPr/>
          </p:nvSpPr>
          <p:spPr>
            <a:xfrm>
              <a:off x="2995942" y="319430"/>
              <a:ext cx="4033519" cy="505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ts val="3600"/>
                </a:lnSpc>
                <a:defRPr sz="1500">
                  <a:solidFill>
                    <a:srgbClr val="000000"/>
                  </a:solidFill>
                  <a:latin typeface="NanumSquare Bold"/>
                  <a:ea typeface="NanumSquare Bold"/>
                  <a:cs typeface="NanumSquare Bold"/>
                  <a:sym typeface="NanumSquare Bold"/>
                </a:defRPr>
              </a:lvl1pPr>
            </a:lstStyle>
            <a:p>
              <a:r>
                <a:t>캠페인 도달율(노출수치에 따른 단말기 비율)</a:t>
              </a:r>
            </a:p>
          </p:txBody>
        </p:sp>
      </p:grpSp>
      <p:sp>
        <p:nvSpPr>
          <p:cNvPr id="666" name="TextBox 17"/>
          <p:cNvSpPr txBox="1"/>
          <p:nvPr/>
        </p:nvSpPr>
        <p:spPr>
          <a:xfrm>
            <a:off x="4571361" y="2635022"/>
            <a:ext cx="15850299" cy="5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노출량만 제공되는 리포트가 아닌 캠페인 효율을 확인할 수 있는 다양한 Data제공</a:t>
            </a:r>
          </a:p>
        </p:txBody>
      </p:sp>
      <p:sp>
        <p:nvSpPr>
          <p:cNvPr id="667" name="Shape 2906"/>
          <p:cNvSpPr/>
          <p:nvPr/>
        </p:nvSpPr>
        <p:spPr>
          <a:xfrm>
            <a:off x="4005834" y="2730696"/>
            <a:ext cx="333162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grpSp>
        <p:nvGrpSpPr>
          <p:cNvPr id="670" name="Group 28"/>
          <p:cNvGrpSpPr/>
          <p:nvPr/>
        </p:nvGrpSpPr>
        <p:grpSpPr>
          <a:xfrm>
            <a:off x="11604510" y="10153439"/>
            <a:ext cx="1162280" cy="695772"/>
            <a:chOff x="0" y="0"/>
            <a:chExt cx="1162279" cy="695770"/>
          </a:xfrm>
        </p:grpSpPr>
        <p:sp>
          <p:nvSpPr>
            <p:cNvPr id="668" name="Freeform 226"/>
            <p:cNvSpPr/>
            <p:nvPr/>
          </p:nvSpPr>
          <p:spPr>
            <a:xfrm>
              <a:off x="0" y="0"/>
              <a:ext cx="1162280" cy="695771"/>
            </a:xfrm>
            <a:prstGeom prst="rect">
              <a:avLst/>
            </a:prstGeom>
            <a:noFill/>
            <a:ln w="3429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Montserrat Light"/>
                </a:defRPr>
              </a:pPr>
              <a:endParaRPr/>
            </a:p>
          </p:txBody>
        </p:sp>
        <p:sp>
          <p:nvSpPr>
            <p:cNvPr id="669" name="Freeform 227"/>
            <p:cNvSpPr/>
            <p:nvPr/>
          </p:nvSpPr>
          <p:spPr>
            <a:xfrm>
              <a:off x="0" y="0"/>
              <a:ext cx="1162280" cy="37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719" y="21600"/>
                  </a:lnTo>
                  <a:lnTo>
                    <a:pt x="21600" y="0"/>
                  </a:lnTo>
                </a:path>
              </a:pathLst>
            </a:custGeom>
            <a:noFill/>
            <a:ln w="3429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Montserrat Light"/>
                </a:defRPr>
              </a:pPr>
              <a:endParaRPr/>
            </a:p>
          </p:txBody>
        </p:sp>
      </p:grpSp>
      <p:sp>
        <p:nvSpPr>
          <p:cNvPr id="671" name="TextBox 87"/>
          <p:cNvSpPr txBox="1"/>
          <p:nvPr/>
        </p:nvSpPr>
        <p:spPr>
          <a:xfrm>
            <a:off x="10665027" y="11326688"/>
            <a:ext cx="3007361" cy="5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spc="375">
                <a:solidFill>
                  <a:srgbClr val="FF93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실시간 모니터링</a:t>
            </a:r>
          </a:p>
        </p:txBody>
      </p:sp>
      <p:sp>
        <p:nvSpPr>
          <p:cNvPr id="672" name="TextBox 88"/>
          <p:cNvSpPr txBox="1"/>
          <p:nvPr/>
        </p:nvSpPr>
        <p:spPr>
          <a:xfrm>
            <a:off x="10632019" y="11820300"/>
            <a:ext cx="3107262" cy="979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3600"/>
              </a:lnSpc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lvl1pPr>
          </a:lstStyle>
          <a:p>
            <a:r>
              <a:t>모든 캠페인 상황 크로스타겟 대시보드에서 실시간 확인 </a:t>
            </a:r>
          </a:p>
        </p:txBody>
      </p:sp>
      <p:grpSp>
        <p:nvGrpSpPr>
          <p:cNvPr id="677" name="Group 33"/>
          <p:cNvGrpSpPr/>
          <p:nvPr/>
        </p:nvGrpSpPr>
        <p:grpSpPr>
          <a:xfrm>
            <a:off x="3708749" y="10160214"/>
            <a:ext cx="1162281" cy="1014096"/>
            <a:chOff x="0" y="0"/>
            <a:chExt cx="1162279" cy="1014094"/>
          </a:xfrm>
        </p:grpSpPr>
        <p:sp>
          <p:nvSpPr>
            <p:cNvPr id="673" name="Line 469"/>
            <p:cNvSpPr/>
            <p:nvPr/>
          </p:nvSpPr>
          <p:spPr>
            <a:xfrm>
              <a:off x="164654" y="203071"/>
              <a:ext cx="828738" cy="5486"/>
            </a:xfrm>
            <a:prstGeom prst="line">
              <a:avLst/>
            </a:prstGeom>
            <a:noFill/>
            <a:ln w="3429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4" name="Line 470"/>
            <p:cNvSpPr/>
            <p:nvPr/>
          </p:nvSpPr>
          <p:spPr>
            <a:xfrm>
              <a:off x="164654" y="389672"/>
              <a:ext cx="828738" cy="5487"/>
            </a:xfrm>
            <a:prstGeom prst="line">
              <a:avLst/>
            </a:prstGeom>
            <a:noFill/>
            <a:ln w="3429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5" name="Line 471"/>
            <p:cNvSpPr/>
            <p:nvPr/>
          </p:nvSpPr>
          <p:spPr>
            <a:xfrm>
              <a:off x="164654" y="576277"/>
              <a:ext cx="828738" cy="5487"/>
            </a:xfrm>
            <a:prstGeom prst="line">
              <a:avLst/>
            </a:prstGeom>
            <a:noFill/>
            <a:ln w="3429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6" name="Freeform 472"/>
            <p:cNvSpPr/>
            <p:nvPr/>
          </p:nvSpPr>
          <p:spPr>
            <a:xfrm>
              <a:off x="0" y="0"/>
              <a:ext cx="1162280" cy="101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9" y="16844"/>
                  </a:moveTo>
                  <a:lnTo>
                    <a:pt x="21600" y="1684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6844"/>
                  </a:lnTo>
                  <a:lnTo>
                    <a:pt x="5880" y="16844"/>
                  </a:lnTo>
                  <a:lnTo>
                    <a:pt x="5880" y="21600"/>
                  </a:lnTo>
                  <a:lnTo>
                    <a:pt x="10719" y="16844"/>
                  </a:lnTo>
                </a:path>
              </a:pathLst>
            </a:custGeom>
            <a:noFill/>
            <a:ln w="3429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Montserrat Light"/>
                </a:defRPr>
              </a:pPr>
              <a:endParaRPr/>
            </a:p>
          </p:txBody>
        </p:sp>
      </p:grpSp>
      <p:sp>
        <p:nvSpPr>
          <p:cNvPr id="678" name="TextBox 87"/>
          <p:cNvSpPr txBox="1"/>
          <p:nvPr/>
        </p:nvSpPr>
        <p:spPr>
          <a:xfrm>
            <a:off x="2884899" y="11430997"/>
            <a:ext cx="2776094" cy="5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spc="375">
                <a:solidFill>
                  <a:srgbClr val="FF93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Data Report</a:t>
            </a:r>
          </a:p>
        </p:txBody>
      </p:sp>
      <p:sp>
        <p:nvSpPr>
          <p:cNvPr id="679" name="TextBox 88"/>
          <p:cNvSpPr txBox="1"/>
          <p:nvPr/>
        </p:nvSpPr>
        <p:spPr>
          <a:xfrm>
            <a:off x="1445874" y="11994429"/>
            <a:ext cx="6063466" cy="1436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3600"/>
              </a:lnSpc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노출량, 광고시청 완료율 기본.</a:t>
            </a:r>
          </a:p>
          <a:p>
            <a:pPr algn="ctr">
              <a:lnSpc>
                <a:spcPts val="3600"/>
              </a:lnSpc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일별, 시간대별, 타겟별 노출량(프로그램, 장르, 지역 등),  </a:t>
            </a:r>
          </a:p>
          <a:p>
            <a:pPr algn="ctr">
              <a:lnSpc>
                <a:spcPts val="3600"/>
              </a:lnSpc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광고 도달율 (수치, 비율 ) 등  추가 제공   </a:t>
            </a:r>
          </a:p>
        </p:txBody>
      </p:sp>
      <p:grpSp>
        <p:nvGrpSpPr>
          <p:cNvPr id="683" name="Group 45"/>
          <p:cNvGrpSpPr/>
          <p:nvPr/>
        </p:nvGrpSpPr>
        <p:grpSpPr>
          <a:xfrm>
            <a:off x="19663181" y="10140739"/>
            <a:ext cx="1162281" cy="789076"/>
            <a:chOff x="0" y="0"/>
            <a:chExt cx="1162280" cy="789074"/>
          </a:xfrm>
        </p:grpSpPr>
        <p:sp>
          <p:nvSpPr>
            <p:cNvPr id="680" name="Freeform 631"/>
            <p:cNvSpPr/>
            <p:nvPr/>
          </p:nvSpPr>
          <p:spPr>
            <a:xfrm>
              <a:off x="0" y="0"/>
              <a:ext cx="1162281" cy="789075"/>
            </a:xfrm>
            <a:prstGeom prst="rect">
              <a:avLst/>
            </a:prstGeom>
            <a:noFill/>
            <a:ln w="3429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Montserrat Light"/>
                </a:defRPr>
              </a:pPr>
              <a:endParaRPr/>
            </a:p>
          </p:txBody>
        </p:sp>
        <p:sp>
          <p:nvSpPr>
            <p:cNvPr id="681" name="Freeform 632"/>
            <p:cNvSpPr/>
            <p:nvPr/>
          </p:nvSpPr>
          <p:spPr>
            <a:xfrm>
              <a:off x="0" y="301855"/>
              <a:ext cx="1162281" cy="41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671"/>
                  </a:moveTo>
                  <a:lnTo>
                    <a:pt x="7955" y="0"/>
                  </a:lnTo>
                  <a:lnTo>
                    <a:pt x="12095" y="11507"/>
                  </a:lnTo>
                  <a:lnTo>
                    <a:pt x="14176" y="3793"/>
                  </a:lnTo>
                  <a:lnTo>
                    <a:pt x="21600" y="21600"/>
                  </a:lnTo>
                </a:path>
              </a:pathLst>
            </a:custGeom>
            <a:noFill/>
            <a:ln w="3429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Montserrat Light"/>
                </a:defRPr>
              </a:pPr>
              <a:endParaRPr/>
            </a:p>
          </p:txBody>
        </p:sp>
        <p:sp>
          <p:nvSpPr>
            <p:cNvPr id="682" name="Freeform 633"/>
            <p:cNvSpPr/>
            <p:nvPr/>
          </p:nvSpPr>
          <p:spPr>
            <a:xfrm>
              <a:off x="834227" y="115258"/>
              <a:ext cx="196329" cy="185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280"/>
                    <a:pt x="16510" y="21600"/>
                    <a:pt x="10318" y="21600"/>
                  </a:cubicBezTo>
                  <a:cubicBezTo>
                    <a:pt x="5228" y="21600"/>
                    <a:pt x="0" y="17280"/>
                    <a:pt x="0" y="10800"/>
                  </a:cubicBezTo>
                  <a:cubicBezTo>
                    <a:pt x="0" y="5472"/>
                    <a:pt x="5228" y="0"/>
                    <a:pt x="10318" y="0"/>
                  </a:cubicBezTo>
                  <a:cubicBezTo>
                    <a:pt x="16510" y="0"/>
                    <a:pt x="21600" y="5472"/>
                    <a:pt x="21600" y="10800"/>
                  </a:cubicBezTo>
                </a:path>
              </a:pathLst>
            </a:custGeom>
            <a:noFill/>
            <a:ln w="3429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Montserrat Light"/>
                </a:defRPr>
              </a:pPr>
              <a:endParaRPr/>
            </a:p>
          </p:txBody>
        </p:sp>
      </p:grpSp>
      <p:sp>
        <p:nvSpPr>
          <p:cNvPr id="684" name="TextBox 87"/>
          <p:cNvSpPr txBox="1"/>
          <p:nvPr/>
        </p:nvSpPr>
        <p:spPr>
          <a:xfrm>
            <a:off x="17538551" y="11407797"/>
            <a:ext cx="5407661" cy="5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spc="375">
                <a:solidFill>
                  <a:srgbClr val="FF93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크로스 채널 통합 리포트 제공</a:t>
            </a:r>
          </a:p>
        </p:txBody>
      </p:sp>
      <p:sp>
        <p:nvSpPr>
          <p:cNvPr id="685" name="TextBox 88"/>
          <p:cNvSpPr txBox="1"/>
          <p:nvPr/>
        </p:nvSpPr>
        <p:spPr>
          <a:xfrm>
            <a:off x="18176509" y="11820300"/>
            <a:ext cx="4604600" cy="979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3600"/>
              </a:lnSpc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TV / Mobile 통합 리포트 제공</a:t>
            </a:r>
          </a:p>
          <a:p>
            <a:pPr algn="ctr">
              <a:lnSpc>
                <a:spcPts val="3600"/>
              </a:lnSpc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크로스 채널 캠페인 진행시 통합 관리 가능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21372" y="668286"/>
            <a:ext cx="403800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688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689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02</a:t>
            </a:r>
          </a:p>
        </p:txBody>
      </p:sp>
      <p:sp>
        <p:nvSpPr>
          <p:cNvPr id="690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상품 소개 </a:t>
            </a:r>
          </a:p>
        </p:txBody>
      </p:sp>
      <p:sp>
        <p:nvSpPr>
          <p:cNvPr id="691" name="TextBox 23"/>
          <p:cNvSpPr txBox="1"/>
          <p:nvPr/>
        </p:nvSpPr>
        <p:spPr>
          <a:xfrm>
            <a:off x="4457728" y="771287"/>
            <a:ext cx="16796008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TV/OTT/Mobile의 통합 캠페인 진행</a:t>
            </a:r>
          </a:p>
        </p:txBody>
      </p:sp>
      <p:sp>
        <p:nvSpPr>
          <p:cNvPr id="692" name="TextBox 17"/>
          <p:cNvSpPr txBox="1"/>
          <p:nvPr/>
        </p:nvSpPr>
        <p:spPr>
          <a:xfrm>
            <a:off x="5401912" y="2952231"/>
            <a:ext cx="15049057" cy="1413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Target Audience 가 사용하는 모든 디지털 매체에 광고노출</a:t>
            </a:r>
          </a:p>
          <a:p>
            <a: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옥수수TV, 올레TV, Pooq(예정) 등 OTT(Over-The-Top)상품 동시 진행 </a:t>
            </a:r>
          </a:p>
          <a:p>
            <a: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Crosstarget DSP 를 통해 </a:t>
            </a:r>
            <a:r>
              <a:rPr>
                <a:solidFill>
                  <a:srgbClr val="FF9300"/>
                </a:solidFill>
              </a:rPr>
              <a:t>All-in-One </a:t>
            </a:r>
            <a:r>
              <a:t>진행 가능 </a:t>
            </a:r>
          </a:p>
        </p:txBody>
      </p:sp>
      <p:sp>
        <p:nvSpPr>
          <p:cNvPr id="693" name="Shape 2906"/>
          <p:cNvSpPr/>
          <p:nvPr/>
        </p:nvSpPr>
        <p:spPr>
          <a:xfrm>
            <a:off x="4927241" y="3057003"/>
            <a:ext cx="333163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694" name="Shape 2906"/>
          <p:cNvSpPr/>
          <p:nvPr/>
        </p:nvSpPr>
        <p:spPr>
          <a:xfrm>
            <a:off x="4939941" y="3526903"/>
            <a:ext cx="333163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695" name="Shape 2906"/>
          <p:cNvSpPr/>
          <p:nvPr/>
        </p:nvSpPr>
        <p:spPr>
          <a:xfrm>
            <a:off x="4952641" y="3958703"/>
            <a:ext cx="333163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grpSp>
        <p:nvGrpSpPr>
          <p:cNvPr id="699" name="그룹"/>
          <p:cNvGrpSpPr/>
          <p:nvPr/>
        </p:nvGrpSpPr>
        <p:grpSpPr>
          <a:xfrm>
            <a:off x="10917714" y="5478184"/>
            <a:ext cx="11625910" cy="7314636"/>
            <a:chOff x="0" y="0"/>
            <a:chExt cx="11625908" cy="7314634"/>
          </a:xfrm>
        </p:grpSpPr>
        <p:pic>
          <p:nvPicPr>
            <p:cNvPr id="696" name="이미지" descr="이미지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625909" cy="73146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97" name="직사각형"/>
            <p:cNvSpPr/>
            <p:nvPr/>
          </p:nvSpPr>
          <p:spPr>
            <a:xfrm>
              <a:off x="104683" y="84295"/>
              <a:ext cx="11416542" cy="644835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hueOff val="12616559"/>
                    <a:satOff val="4362"/>
                    <a:lumOff val="21510"/>
                  </a:schemeClr>
                </a:gs>
                <a:gs pos="50000">
                  <a:srgbClr val="BBBEC1"/>
                </a:gs>
                <a:gs pos="100000">
                  <a:schemeClr val="accent3">
                    <a:hueOff val="12614019"/>
                    <a:satOff val="4689"/>
                    <a:lumOff val="14003"/>
                  </a:schemeClr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698" name="CrossTargetBI.png" descr="CrossTargetBI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316992" y="2535309"/>
              <a:ext cx="6932699" cy="1546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15" name="그룹"/>
          <p:cNvGrpSpPr/>
          <p:nvPr/>
        </p:nvGrpSpPr>
        <p:grpSpPr>
          <a:xfrm>
            <a:off x="7778276" y="6747388"/>
            <a:ext cx="7290748" cy="5871176"/>
            <a:chOff x="0" y="0"/>
            <a:chExt cx="7290747" cy="5871174"/>
          </a:xfrm>
        </p:grpSpPr>
        <p:grpSp>
          <p:nvGrpSpPr>
            <p:cNvPr id="712" name="그룹"/>
            <p:cNvGrpSpPr/>
            <p:nvPr/>
          </p:nvGrpSpPr>
          <p:grpSpPr>
            <a:xfrm>
              <a:off x="0" y="0"/>
              <a:ext cx="7290748" cy="5871175"/>
              <a:chOff x="0" y="0"/>
              <a:chExt cx="7290747" cy="5871174"/>
            </a:xfrm>
          </p:grpSpPr>
          <p:sp>
            <p:nvSpPr>
              <p:cNvPr id="700" name="도형"/>
              <p:cNvSpPr/>
              <p:nvPr/>
            </p:nvSpPr>
            <p:spPr>
              <a:xfrm>
                <a:off x="-1" y="-1"/>
                <a:ext cx="7290749" cy="4407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1000"/>
                      <a:pt x="21600" y="1000"/>
                      <a:pt x="21600" y="1000"/>
                    </a:cubicBezTo>
                    <a:cubicBezTo>
                      <a:pt x="21600" y="451"/>
                      <a:pt x="21336" y="0"/>
                      <a:pt x="21004" y="0"/>
                    </a:cubicBezTo>
                    <a:cubicBezTo>
                      <a:pt x="604" y="0"/>
                      <a:pt x="604" y="0"/>
                      <a:pt x="604" y="0"/>
                    </a:cubicBezTo>
                    <a:cubicBezTo>
                      <a:pt x="272" y="0"/>
                      <a:pt x="0" y="451"/>
                      <a:pt x="0" y="1000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818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01" name="도형"/>
              <p:cNvSpPr/>
              <p:nvPr/>
            </p:nvSpPr>
            <p:spPr>
              <a:xfrm>
                <a:off x="283761" y="299846"/>
                <a:ext cx="6723225" cy="3804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96" y="183"/>
                    </a:moveTo>
                    <a:lnTo>
                      <a:pt x="21496" y="21417"/>
                    </a:lnTo>
                    <a:lnTo>
                      <a:pt x="104" y="21417"/>
                    </a:lnTo>
                    <a:lnTo>
                      <a:pt x="104" y="183"/>
                    </a:lnTo>
                    <a:lnTo>
                      <a:pt x="21496" y="183"/>
                    </a:lnTo>
                    <a:close/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0D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02" name="직사각형"/>
              <p:cNvSpPr/>
              <p:nvPr/>
            </p:nvSpPr>
            <p:spPr>
              <a:xfrm>
                <a:off x="316007" y="332088"/>
                <a:ext cx="6658733" cy="3740012"/>
              </a:xfrm>
              <a:prstGeom prst="rect">
                <a:avLst/>
              </a:prstGeom>
              <a:solidFill>
                <a:srgbClr val="7E7E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03" name="도형"/>
              <p:cNvSpPr/>
              <p:nvPr/>
            </p:nvSpPr>
            <p:spPr>
              <a:xfrm>
                <a:off x="2408383" y="5771224"/>
                <a:ext cx="2445404" cy="99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5" h="21600" extrusionOk="0">
                    <a:moveTo>
                      <a:pt x="21524" y="14811"/>
                    </a:moveTo>
                    <a:cubicBezTo>
                      <a:pt x="12065" y="3086"/>
                      <a:pt x="12065" y="3086"/>
                      <a:pt x="12065" y="3086"/>
                    </a:cubicBezTo>
                    <a:cubicBezTo>
                      <a:pt x="12065" y="0"/>
                      <a:pt x="12065" y="0"/>
                      <a:pt x="12065" y="0"/>
                    </a:cubicBezTo>
                    <a:cubicBezTo>
                      <a:pt x="10775" y="1851"/>
                      <a:pt x="10775" y="1851"/>
                      <a:pt x="10775" y="1851"/>
                    </a:cubicBezTo>
                    <a:cubicBezTo>
                      <a:pt x="9460" y="0"/>
                      <a:pt x="9460" y="0"/>
                      <a:pt x="9460" y="0"/>
                    </a:cubicBezTo>
                    <a:cubicBezTo>
                      <a:pt x="9460" y="3086"/>
                      <a:pt x="9460" y="3086"/>
                      <a:pt x="9460" y="3086"/>
                    </a:cubicBezTo>
                    <a:cubicBezTo>
                      <a:pt x="0" y="14811"/>
                      <a:pt x="0" y="14811"/>
                      <a:pt x="0" y="14811"/>
                    </a:cubicBezTo>
                    <a:cubicBezTo>
                      <a:pt x="0" y="14811"/>
                      <a:pt x="-25" y="21600"/>
                      <a:pt x="582" y="21600"/>
                    </a:cubicBezTo>
                    <a:cubicBezTo>
                      <a:pt x="1012" y="21600"/>
                      <a:pt x="6222" y="21600"/>
                      <a:pt x="9460" y="21600"/>
                    </a:cubicBezTo>
                    <a:cubicBezTo>
                      <a:pt x="10977" y="21600"/>
                      <a:pt x="12065" y="21600"/>
                      <a:pt x="12065" y="21600"/>
                    </a:cubicBezTo>
                    <a:cubicBezTo>
                      <a:pt x="15302" y="21600"/>
                      <a:pt x="20513" y="21600"/>
                      <a:pt x="20943" y="21600"/>
                    </a:cubicBezTo>
                    <a:cubicBezTo>
                      <a:pt x="21575" y="21600"/>
                      <a:pt x="21524" y="14811"/>
                      <a:pt x="21524" y="14811"/>
                    </a:cubicBezTo>
                    <a:close/>
                  </a:path>
                </a:pathLst>
              </a:custGeom>
              <a:solidFill>
                <a:srgbClr val="1818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04" name="도형"/>
              <p:cNvSpPr/>
              <p:nvPr/>
            </p:nvSpPr>
            <p:spPr>
              <a:xfrm>
                <a:off x="2392628" y="5000654"/>
                <a:ext cx="2476469" cy="847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19" y="20062"/>
                    </a:moveTo>
                    <a:cubicBezTo>
                      <a:pt x="19066" y="19623"/>
                      <a:pt x="18665" y="19843"/>
                      <a:pt x="18514" y="16401"/>
                    </a:cubicBezTo>
                    <a:cubicBezTo>
                      <a:pt x="18339" y="12960"/>
                      <a:pt x="17912" y="0"/>
                      <a:pt x="17912" y="0"/>
                    </a:cubicBezTo>
                    <a:cubicBezTo>
                      <a:pt x="10813" y="293"/>
                      <a:pt x="10813" y="293"/>
                      <a:pt x="10813" y="293"/>
                    </a:cubicBezTo>
                    <a:cubicBezTo>
                      <a:pt x="3688" y="0"/>
                      <a:pt x="3688" y="0"/>
                      <a:pt x="3688" y="0"/>
                    </a:cubicBezTo>
                    <a:cubicBezTo>
                      <a:pt x="3688" y="0"/>
                      <a:pt x="3261" y="12960"/>
                      <a:pt x="3111" y="16401"/>
                    </a:cubicBezTo>
                    <a:cubicBezTo>
                      <a:pt x="2935" y="19843"/>
                      <a:pt x="2559" y="19623"/>
                      <a:pt x="1806" y="20062"/>
                    </a:cubicBezTo>
                    <a:cubicBezTo>
                      <a:pt x="1054" y="20502"/>
                      <a:pt x="0" y="21014"/>
                      <a:pt x="0" y="21307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9508" y="21600"/>
                      <a:pt x="9508" y="21600"/>
                      <a:pt x="9508" y="21600"/>
                    </a:cubicBezTo>
                    <a:cubicBezTo>
                      <a:pt x="12092" y="21600"/>
                      <a:pt x="12092" y="21600"/>
                      <a:pt x="1209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1600" y="21600"/>
                      <a:pt x="21600" y="21307"/>
                    </a:cubicBezTo>
                    <a:cubicBezTo>
                      <a:pt x="21600" y="21014"/>
                      <a:pt x="20571" y="20502"/>
                      <a:pt x="19819" y="20062"/>
                    </a:cubicBezTo>
                    <a:close/>
                  </a:path>
                </a:pathLst>
              </a:custGeom>
              <a:solidFill>
                <a:srgbClr val="D2D3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05" name="원"/>
              <p:cNvSpPr/>
              <p:nvPr/>
            </p:nvSpPr>
            <p:spPr>
              <a:xfrm>
                <a:off x="3595393" y="122517"/>
                <a:ext cx="99963" cy="99951"/>
              </a:xfrm>
              <a:prstGeom prst="ellipse">
                <a:avLst/>
              </a:prstGeom>
              <a:solidFill>
                <a:srgbClr val="2C2C2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06" name="원"/>
              <p:cNvSpPr/>
              <p:nvPr/>
            </p:nvSpPr>
            <p:spPr>
              <a:xfrm>
                <a:off x="3595393" y="116069"/>
                <a:ext cx="99963" cy="99951"/>
              </a:xfrm>
              <a:prstGeom prst="ellipse">
                <a:avLst/>
              </a:prstGeom>
              <a:solidFill>
                <a:srgbClr val="0A0A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07" name="원"/>
              <p:cNvSpPr/>
              <p:nvPr/>
            </p:nvSpPr>
            <p:spPr>
              <a:xfrm>
                <a:off x="3611515" y="132191"/>
                <a:ext cx="67717" cy="64483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08" name="원"/>
              <p:cNvSpPr/>
              <p:nvPr/>
            </p:nvSpPr>
            <p:spPr>
              <a:xfrm>
                <a:off x="3630862" y="145087"/>
                <a:ext cx="32247" cy="38691"/>
              </a:xfrm>
              <a:prstGeom prst="ellipse">
                <a:avLst/>
              </a:prstGeom>
              <a:solidFill>
                <a:srgbClr val="2C99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09" name="원"/>
              <p:cNvSpPr/>
              <p:nvPr/>
            </p:nvSpPr>
            <p:spPr>
              <a:xfrm>
                <a:off x="3639024" y="159694"/>
                <a:ext cx="12701" cy="127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10" name="도형"/>
              <p:cNvSpPr/>
              <p:nvPr/>
            </p:nvSpPr>
            <p:spPr>
              <a:xfrm>
                <a:off x="2392628" y="5000654"/>
                <a:ext cx="2002458" cy="847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32"/>
                    </a:moveTo>
                    <a:cubicBezTo>
                      <a:pt x="17783" y="146"/>
                      <a:pt x="17783" y="146"/>
                      <a:pt x="17783" y="146"/>
                    </a:cubicBezTo>
                    <a:cubicBezTo>
                      <a:pt x="13376" y="293"/>
                      <a:pt x="13376" y="293"/>
                      <a:pt x="13376" y="293"/>
                    </a:cubicBezTo>
                    <a:cubicBezTo>
                      <a:pt x="4562" y="0"/>
                      <a:pt x="4562" y="0"/>
                      <a:pt x="4562" y="0"/>
                    </a:cubicBezTo>
                    <a:cubicBezTo>
                      <a:pt x="4562" y="0"/>
                      <a:pt x="4034" y="12960"/>
                      <a:pt x="3848" y="16401"/>
                    </a:cubicBezTo>
                    <a:cubicBezTo>
                      <a:pt x="3631" y="19843"/>
                      <a:pt x="3166" y="19623"/>
                      <a:pt x="2234" y="20062"/>
                    </a:cubicBezTo>
                    <a:cubicBezTo>
                      <a:pt x="1303" y="20502"/>
                      <a:pt x="0" y="21014"/>
                      <a:pt x="0" y="21307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1762" y="21600"/>
                      <a:pt x="11762" y="21600"/>
                      <a:pt x="11762" y="21600"/>
                    </a:cubicBezTo>
                    <a:cubicBezTo>
                      <a:pt x="13407" y="21600"/>
                      <a:pt x="13407" y="21600"/>
                      <a:pt x="13407" y="21600"/>
                    </a:cubicBezTo>
                    <a:lnTo>
                      <a:pt x="21600" y="732"/>
                    </a:lnTo>
                    <a:close/>
                  </a:path>
                </a:pathLst>
              </a:custGeom>
              <a:solidFill>
                <a:srgbClr val="A8A9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11" name="도형"/>
              <p:cNvSpPr/>
              <p:nvPr/>
            </p:nvSpPr>
            <p:spPr>
              <a:xfrm>
                <a:off x="-1" y="4407411"/>
                <a:ext cx="7290749" cy="693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5237"/>
                      <a:pt x="0" y="15237"/>
                      <a:pt x="0" y="15237"/>
                    </a:cubicBezTo>
                    <a:cubicBezTo>
                      <a:pt x="0" y="18732"/>
                      <a:pt x="272" y="21600"/>
                      <a:pt x="604" y="21600"/>
                    </a:cubicBezTo>
                    <a:cubicBezTo>
                      <a:pt x="21004" y="21600"/>
                      <a:pt x="21004" y="21600"/>
                      <a:pt x="21004" y="21600"/>
                    </a:cubicBezTo>
                    <a:cubicBezTo>
                      <a:pt x="21336" y="21600"/>
                      <a:pt x="21600" y="18732"/>
                      <a:pt x="21600" y="15237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</p:grpSp>
        <p:sp>
          <p:nvSpPr>
            <p:cNvPr id="713" name="직사각형"/>
            <p:cNvSpPr/>
            <p:nvPr/>
          </p:nvSpPr>
          <p:spPr>
            <a:xfrm>
              <a:off x="272561" y="347444"/>
              <a:ext cx="6688863" cy="373407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hueOff val="12616559"/>
                    <a:satOff val="4362"/>
                    <a:lumOff val="21510"/>
                  </a:schemeClr>
                </a:gs>
                <a:gs pos="50000">
                  <a:srgbClr val="BBBEC1"/>
                </a:gs>
                <a:gs pos="100000">
                  <a:schemeClr val="accent3">
                    <a:hueOff val="12614019"/>
                    <a:satOff val="4689"/>
                    <a:lumOff val="14003"/>
                  </a:schemeClr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14" name="CrossTargetBI.png" descr="CrossTargetBI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92754" y="1907600"/>
              <a:ext cx="2751693" cy="613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19" name="그룹"/>
          <p:cNvGrpSpPr/>
          <p:nvPr/>
        </p:nvGrpSpPr>
        <p:grpSpPr>
          <a:xfrm>
            <a:off x="9720351" y="11243551"/>
            <a:ext cx="2374987" cy="1678984"/>
            <a:chOff x="0" y="0"/>
            <a:chExt cx="2374986" cy="1678983"/>
          </a:xfrm>
        </p:grpSpPr>
        <p:pic>
          <p:nvPicPr>
            <p:cNvPr id="716" name="이미지" descr="이미지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00000">
              <a:off x="348001" y="-348002"/>
              <a:ext cx="1678984" cy="23749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17" name="직사각형"/>
            <p:cNvSpPr/>
            <p:nvPr/>
          </p:nvSpPr>
          <p:spPr>
            <a:xfrm>
              <a:off x="343798" y="338672"/>
              <a:ext cx="1712790" cy="100163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hueOff val="12616559"/>
                    <a:satOff val="4362"/>
                    <a:lumOff val="21510"/>
                  </a:schemeClr>
                </a:gs>
                <a:gs pos="50000">
                  <a:srgbClr val="BBBEC1"/>
                </a:gs>
                <a:gs pos="100000">
                  <a:schemeClr val="accent3">
                    <a:hueOff val="12614019"/>
                    <a:satOff val="4689"/>
                    <a:lumOff val="14003"/>
                  </a:schemeClr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18" name="CrossTargetBI.png" descr="CrossTargetBI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61790" y="699929"/>
              <a:ext cx="1251406" cy="279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23" name="그룹"/>
          <p:cNvGrpSpPr/>
          <p:nvPr/>
        </p:nvGrpSpPr>
        <p:grpSpPr>
          <a:xfrm>
            <a:off x="12716294" y="11469862"/>
            <a:ext cx="677689" cy="1226363"/>
            <a:chOff x="0" y="0"/>
            <a:chExt cx="677687" cy="1226361"/>
          </a:xfrm>
        </p:grpSpPr>
        <p:pic>
          <p:nvPicPr>
            <p:cNvPr id="720" name="green.png" descr="green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77688" cy="12263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1" name="직사각형"/>
            <p:cNvSpPr/>
            <p:nvPr/>
          </p:nvSpPr>
          <p:spPr>
            <a:xfrm>
              <a:off x="67362" y="349101"/>
              <a:ext cx="517565" cy="553561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hueOff val="12616559"/>
                    <a:satOff val="4362"/>
                    <a:lumOff val="21510"/>
                  </a:schemeClr>
                </a:gs>
                <a:gs pos="50000">
                  <a:srgbClr val="BBBEC1"/>
                </a:gs>
                <a:gs pos="100000">
                  <a:schemeClr val="accent3">
                    <a:hueOff val="12614019"/>
                    <a:satOff val="4689"/>
                    <a:lumOff val="1400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22" name="CrossTargetBI.png" descr="CrossTargetBI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615" y="580260"/>
              <a:ext cx="409057" cy="9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41" name="그룹"/>
          <p:cNvGrpSpPr/>
          <p:nvPr/>
        </p:nvGrpSpPr>
        <p:grpSpPr>
          <a:xfrm>
            <a:off x="4018142" y="9303838"/>
            <a:ext cx="5645405" cy="3280059"/>
            <a:chOff x="0" y="0"/>
            <a:chExt cx="5645404" cy="3280057"/>
          </a:xfrm>
        </p:grpSpPr>
        <p:grpSp>
          <p:nvGrpSpPr>
            <p:cNvPr id="738" name="그룹"/>
            <p:cNvGrpSpPr/>
            <p:nvPr/>
          </p:nvGrpSpPr>
          <p:grpSpPr>
            <a:xfrm>
              <a:off x="0" y="0"/>
              <a:ext cx="5645405" cy="3280058"/>
              <a:chOff x="0" y="0"/>
              <a:chExt cx="5645404" cy="3280057"/>
            </a:xfrm>
          </p:grpSpPr>
          <p:sp>
            <p:nvSpPr>
              <p:cNvPr id="724" name="도형"/>
              <p:cNvSpPr/>
              <p:nvPr/>
            </p:nvSpPr>
            <p:spPr>
              <a:xfrm>
                <a:off x="0" y="3153401"/>
                <a:ext cx="2843611" cy="126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862"/>
                    </a:moveTo>
                    <a:cubicBezTo>
                      <a:pt x="0" y="12738"/>
                      <a:pt x="732" y="21600"/>
                      <a:pt x="1904" y="21600"/>
                    </a:cubicBezTo>
                    <a:cubicBezTo>
                      <a:pt x="3075" y="21600"/>
                      <a:pt x="21600" y="21600"/>
                      <a:pt x="21600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862"/>
                    </a:lnTo>
                    <a:close/>
                  </a:path>
                </a:pathLst>
              </a:custGeom>
              <a:solidFill>
                <a:srgbClr val="B3B4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25" name="도형"/>
              <p:cNvSpPr/>
              <p:nvPr/>
            </p:nvSpPr>
            <p:spPr>
              <a:xfrm>
                <a:off x="2801792" y="3153401"/>
                <a:ext cx="2843611" cy="126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62"/>
                    </a:moveTo>
                    <a:cubicBezTo>
                      <a:pt x="21600" y="12738"/>
                      <a:pt x="20867" y="21600"/>
                      <a:pt x="19694" y="21600"/>
                    </a:cubicBezTo>
                    <a:cubicBezTo>
                      <a:pt x="18521" y="21600"/>
                      <a:pt x="0" y="21600"/>
                      <a:pt x="0" y="216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21600" y="8862"/>
                    </a:lnTo>
                    <a:close/>
                  </a:path>
                </a:pathLst>
              </a:custGeom>
              <a:solidFill>
                <a:srgbClr val="B3B4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26" name="도형"/>
              <p:cNvSpPr/>
              <p:nvPr/>
            </p:nvSpPr>
            <p:spPr>
              <a:xfrm>
                <a:off x="556497" y="-1"/>
                <a:ext cx="4574226" cy="3163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17" y="0"/>
                    </a:moveTo>
                    <a:cubicBezTo>
                      <a:pt x="683" y="0"/>
                      <a:pt x="683" y="0"/>
                      <a:pt x="683" y="0"/>
                    </a:cubicBezTo>
                    <a:cubicBezTo>
                      <a:pt x="304" y="0"/>
                      <a:pt x="0" y="444"/>
                      <a:pt x="0" y="998"/>
                    </a:cubicBezTo>
                    <a:cubicBezTo>
                      <a:pt x="0" y="4834"/>
                      <a:pt x="0" y="4834"/>
                      <a:pt x="0" y="4834"/>
                    </a:cubicBezTo>
                    <a:cubicBezTo>
                      <a:pt x="0" y="20602"/>
                      <a:pt x="0" y="20602"/>
                      <a:pt x="0" y="20602"/>
                    </a:cubicBezTo>
                    <a:cubicBezTo>
                      <a:pt x="0" y="21156"/>
                      <a:pt x="304" y="21600"/>
                      <a:pt x="683" y="21600"/>
                    </a:cubicBezTo>
                    <a:cubicBezTo>
                      <a:pt x="20917" y="21600"/>
                      <a:pt x="20917" y="21600"/>
                      <a:pt x="20917" y="21600"/>
                    </a:cubicBezTo>
                    <a:cubicBezTo>
                      <a:pt x="21296" y="21600"/>
                      <a:pt x="21600" y="21156"/>
                      <a:pt x="21600" y="20602"/>
                    </a:cubicBezTo>
                    <a:cubicBezTo>
                      <a:pt x="21600" y="998"/>
                      <a:pt x="21600" y="998"/>
                      <a:pt x="21600" y="998"/>
                    </a:cubicBezTo>
                    <a:cubicBezTo>
                      <a:pt x="21600" y="444"/>
                      <a:pt x="21296" y="0"/>
                      <a:pt x="20917" y="0"/>
                    </a:cubicBezTo>
                    <a:close/>
                  </a:path>
                </a:pathLst>
              </a:custGeom>
              <a:solidFill>
                <a:srgbClr val="D2D3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27" name="도형"/>
              <p:cNvSpPr/>
              <p:nvPr/>
            </p:nvSpPr>
            <p:spPr>
              <a:xfrm>
                <a:off x="572582" y="16237"/>
                <a:ext cx="4545276" cy="3130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1" y="21600"/>
                    </a:moveTo>
                    <a:cubicBezTo>
                      <a:pt x="275" y="21600"/>
                      <a:pt x="0" y="21197"/>
                      <a:pt x="0" y="20704"/>
                    </a:cubicBezTo>
                    <a:cubicBezTo>
                      <a:pt x="0" y="896"/>
                      <a:pt x="0" y="896"/>
                      <a:pt x="0" y="896"/>
                    </a:cubicBezTo>
                    <a:cubicBezTo>
                      <a:pt x="0" y="403"/>
                      <a:pt x="275" y="0"/>
                      <a:pt x="611" y="0"/>
                    </a:cubicBezTo>
                    <a:cubicBezTo>
                      <a:pt x="20974" y="0"/>
                      <a:pt x="20974" y="0"/>
                      <a:pt x="20974" y="0"/>
                    </a:cubicBezTo>
                    <a:cubicBezTo>
                      <a:pt x="21325" y="0"/>
                      <a:pt x="21600" y="403"/>
                      <a:pt x="21600" y="896"/>
                    </a:cubicBezTo>
                    <a:cubicBezTo>
                      <a:pt x="21600" y="20704"/>
                      <a:pt x="21600" y="20704"/>
                      <a:pt x="21600" y="20704"/>
                    </a:cubicBezTo>
                    <a:cubicBezTo>
                      <a:pt x="21600" y="21197"/>
                      <a:pt x="21325" y="21600"/>
                      <a:pt x="20974" y="21600"/>
                    </a:cubicBezTo>
                    <a:lnTo>
                      <a:pt x="611" y="21600"/>
                    </a:lnTo>
                    <a:close/>
                  </a:path>
                </a:pathLst>
              </a:custGeom>
              <a:solidFill>
                <a:srgbClr val="1818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28" name="도형"/>
              <p:cNvSpPr/>
              <p:nvPr/>
            </p:nvSpPr>
            <p:spPr>
              <a:xfrm>
                <a:off x="572582" y="3013756"/>
                <a:ext cx="4545276" cy="133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524" y="3161"/>
                      <a:pt x="21432" y="4741"/>
                      <a:pt x="21325" y="4741"/>
                    </a:cubicBezTo>
                    <a:cubicBezTo>
                      <a:pt x="275" y="4741"/>
                      <a:pt x="275" y="4741"/>
                      <a:pt x="275" y="4741"/>
                    </a:cubicBezTo>
                    <a:cubicBezTo>
                      <a:pt x="153" y="4741"/>
                      <a:pt x="61" y="3161"/>
                      <a:pt x="0" y="0"/>
                    </a:cubicBezTo>
                    <a:cubicBezTo>
                      <a:pt x="0" y="527"/>
                      <a:pt x="0" y="527"/>
                      <a:pt x="0" y="527"/>
                    </a:cubicBezTo>
                    <a:cubicBezTo>
                      <a:pt x="0" y="12117"/>
                      <a:pt x="275" y="21600"/>
                      <a:pt x="611" y="21600"/>
                    </a:cubicBezTo>
                    <a:cubicBezTo>
                      <a:pt x="20974" y="21600"/>
                      <a:pt x="20974" y="21600"/>
                      <a:pt x="20974" y="21600"/>
                    </a:cubicBezTo>
                    <a:cubicBezTo>
                      <a:pt x="21325" y="21600"/>
                      <a:pt x="21600" y="12117"/>
                      <a:pt x="21600" y="527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0D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29" name="직사각형"/>
              <p:cNvSpPr/>
              <p:nvPr/>
            </p:nvSpPr>
            <p:spPr>
              <a:xfrm>
                <a:off x="0" y="3101439"/>
                <a:ext cx="5645405" cy="103923"/>
              </a:xfrm>
              <a:prstGeom prst="rect">
                <a:avLst/>
              </a:prstGeom>
              <a:solidFill>
                <a:srgbClr val="D2D6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30" name="도형"/>
              <p:cNvSpPr/>
              <p:nvPr/>
            </p:nvSpPr>
            <p:spPr>
              <a:xfrm>
                <a:off x="2415781" y="3101439"/>
                <a:ext cx="810623" cy="58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71" y="12000"/>
                      <a:pt x="943" y="21600"/>
                      <a:pt x="1886" y="21600"/>
                    </a:cubicBezTo>
                    <a:cubicBezTo>
                      <a:pt x="19714" y="21600"/>
                      <a:pt x="19714" y="21600"/>
                      <a:pt x="19714" y="21600"/>
                    </a:cubicBezTo>
                    <a:cubicBezTo>
                      <a:pt x="20657" y="21600"/>
                      <a:pt x="21429" y="12000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4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31" name="직사각형"/>
              <p:cNvSpPr/>
              <p:nvPr/>
            </p:nvSpPr>
            <p:spPr>
              <a:xfrm>
                <a:off x="723768" y="214340"/>
                <a:ext cx="4242901" cy="2705237"/>
              </a:xfrm>
              <a:prstGeom prst="rect">
                <a:avLst/>
              </a:prstGeom>
              <a:solidFill>
                <a:srgbClr val="0C0D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32" name="직사각형"/>
              <p:cNvSpPr/>
              <p:nvPr/>
            </p:nvSpPr>
            <p:spPr>
              <a:xfrm>
                <a:off x="736635" y="230577"/>
                <a:ext cx="4213949" cy="2676008"/>
              </a:xfrm>
              <a:prstGeom prst="rect">
                <a:avLst/>
              </a:prstGeom>
              <a:solidFill>
                <a:srgbClr val="C6C6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33" name="원"/>
              <p:cNvSpPr/>
              <p:nvPr/>
            </p:nvSpPr>
            <p:spPr>
              <a:xfrm>
                <a:off x="2817876" y="100674"/>
                <a:ext cx="48253" cy="48715"/>
              </a:xfrm>
              <a:prstGeom prst="ellipse">
                <a:avLst/>
              </a:prstGeom>
              <a:solidFill>
                <a:srgbClr val="2C2C2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34" name="원"/>
              <p:cNvSpPr/>
              <p:nvPr/>
            </p:nvSpPr>
            <p:spPr>
              <a:xfrm>
                <a:off x="2817876" y="97427"/>
                <a:ext cx="48253" cy="45467"/>
              </a:xfrm>
              <a:prstGeom prst="ellipse">
                <a:avLst/>
              </a:prstGeom>
              <a:solidFill>
                <a:srgbClr val="0A0A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35" name="타원형"/>
              <p:cNvSpPr/>
              <p:nvPr/>
            </p:nvSpPr>
            <p:spPr>
              <a:xfrm>
                <a:off x="2827526" y="103922"/>
                <a:ext cx="28953" cy="32477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36" name="원"/>
              <p:cNvSpPr/>
              <p:nvPr/>
            </p:nvSpPr>
            <p:spPr>
              <a:xfrm>
                <a:off x="2833959" y="113664"/>
                <a:ext cx="16085" cy="16239"/>
              </a:xfrm>
              <a:prstGeom prst="ellipse">
                <a:avLst/>
              </a:prstGeom>
              <a:solidFill>
                <a:srgbClr val="2C99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  <p:sp>
            <p:nvSpPr>
              <p:cNvPr id="737" name="도형"/>
              <p:cNvSpPr/>
              <p:nvPr/>
            </p:nvSpPr>
            <p:spPr>
              <a:xfrm>
                <a:off x="2835652" y="11381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600" y="21600"/>
                    </a:lnTo>
                    <a:lnTo>
                      <a:pt x="0" y="10800"/>
                    </a:lnTo>
                    <a:lnTo>
                      <a:pt x="21600" y="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500">
                    <a:latin typeface="+mj-lt"/>
                    <a:ea typeface="+mj-ea"/>
                    <a:cs typeface="+mj-cs"/>
                    <a:sym typeface="Montserrat Light"/>
                  </a:defRPr>
                </a:pPr>
                <a:endParaRPr/>
              </a:p>
            </p:txBody>
          </p:sp>
        </p:grpSp>
        <p:sp>
          <p:nvSpPr>
            <p:cNvPr id="739" name="직사각형"/>
            <p:cNvSpPr/>
            <p:nvPr/>
          </p:nvSpPr>
          <p:spPr>
            <a:xfrm>
              <a:off x="721054" y="197934"/>
              <a:ext cx="4243167" cy="2737861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hueOff val="12616559"/>
                    <a:satOff val="4362"/>
                    <a:lumOff val="21510"/>
                  </a:schemeClr>
                </a:gs>
                <a:gs pos="50000">
                  <a:srgbClr val="BBBEC1"/>
                </a:gs>
                <a:gs pos="100000">
                  <a:schemeClr val="accent3">
                    <a:hueOff val="12614019"/>
                    <a:satOff val="4689"/>
                    <a:lumOff val="14003"/>
                  </a:schemeClr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40" name="CrossTargetBI.png" descr="CrossTargetBI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54327" y="1306260"/>
              <a:ext cx="2336750" cy="521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45" name="그룹"/>
          <p:cNvGrpSpPr/>
          <p:nvPr/>
        </p:nvGrpSpPr>
        <p:grpSpPr>
          <a:xfrm>
            <a:off x="1607953" y="10064141"/>
            <a:ext cx="3746012" cy="2649524"/>
            <a:chOff x="0" y="0"/>
            <a:chExt cx="3746011" cy="2649522"/>
          </a:xfrm>
        </p:grpSpPr>
        <p:pic>
          <p:nvPicPr>
            <p:cNvPr id="742" name="이미지" descr="이미지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746012" cy="2649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3" name="직사각형"/>
            <p:cNvSpPr/>
            <p:nvPr/>
          </p:nvSpPr>
          <p:spPr>
            <a:xfrm>
              <a:off x="278361" y="328609"/>
              <a:ext cx="3189289" cy="196668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hueOff val="12616559"/>
                    <a:satOff val="4362"/>
                    <a:lumOff val="21510"/>
                  </a:schemeClr>
                </a:gs>
                <a:gs pos="50000">
                  <a:srgbClr val="BBBEC1"/>
                </a:gs>
                <a:gs pos="100000">
                  <a:schemeClr val="accent3">
                    <a:hueOff val="12614019"/>
                    <a:satOff val="4689"/>
                    <a:lumOff val="14003"/>
                  </a:schemeClr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44" name="CrossTargetBI.png" descr="CrossTargetBI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19684" y="1121617"/>
              <a:ext cx="1706643" cy="380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16343" y="668286"/>
            <a:ext cx="413858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748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749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02</a:t>
            </a:r>
          </a:p>
        </p:txBody>
      </p:sp>
      <p:sp>
        <p:nvSpPr>
          <p:cNvPr id="750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상품 소개 </a:t>
            </a:r>
          </a:p>
        </p:txBody>
      </p:sp>
      <p:sp>
        <p:nvSpPr>
          <p:cNvPr id="751" name="TextBox 23"/>
          <p:cNvSpPr txBox="1"/>
          <p:nvPr/>
        </p:nvSpPr>
        <p:spPr>
          <a:xfrm>
            <a:off x="4457728" y="771287"/>
            <a:ext cx="16796008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진행 프로세스 </a:t>
            </a:r>
          </a:p>
        </p:txBody>
      </p:sp>
      <p:grpSp>
        <p:nvGrpSpPr>
          <p:cNvPr id="755" name="그룹"/>
          <p:cNvGrpSpPr/>
          <p:nvPr/>
        </p:nvGrpSpPr>
        <p:grpSpPr>
          <a:xfrm>
            <a:off x="431800" y="7351495"/>
            <a:ext cx="23417306" cy="299841"/>
            <a:chOff x="0" y="0"/>
            <a:chExt cx="23417305" cy="299840"/>
          </a:xfrm>
        </p:grpSpPr>
        <p:sp>
          <p:nvSpPr>
            <p:cNvPr id="752" name="도형"/>
            <p:cNvSpPr/>
            <p:nvPr/>
          </p:nvSpPr>
          <p:spPr>
            <a:xfrm>
              <a:off x="328286" y="112236"/>
              <a:ext cx="22761193" cy="74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87857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53" name="도형"/>
            <p:cNvSpPr/>
            <p:nvPr/>
          </p:nvSpPr>
          <p:spPr>
            <a:xfrm>
              <a:off x="0" y="0"/>
              <a:ext cx="328287" cy="29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87857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54" name="도형"/>
            <p:cNvSpPr/>
            <p:nvPr/>
          </p:nvSpPr>
          <p:spPr>
            <a:xfrm>
              <a:off x="23061662" y="0"/>
              <a:ext cx="355644" cy="29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87857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756" name="원"/>
          <p:cNvSpPr/>
          <p:nvPr/>
        </p:nvSpPr>
        <p:spPr>
          <a:xfrm>
            <a:off x="1754041" y="6889853"/>
            <a:ext cx="1207215" cy="1209720"/>
          </a:xfrm>
          <a:prstGeom prst="ellipse">
            <a:avLst/>
          </a:prstGeom>
          <a:solidFill>
            <a:srgbClr val="FF93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57" name="원"/>
          <p:cNvSpPr/>
          <p:nvPr/>
        </p:nvSpPr>
        <p:spPr>
          <a:xfrm>
            <a:off x="11184844" y="6879694"/>
            <a:ext cx="1207184" cy="1209720"/>
          </a:xfrm>
          <a:prstGeom prst="ellipse">
            <a:avLst/>
          </a:prstGeom>
          <a:solidFill>
            <a:srgbClr val="FF93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58" name="원"/>
          <p:cNvSpPr/>
          <p:nvPr/>
        </p:nvSpPr>
        <p:spPr>
          <a:xfrm>
            <a:off x="6471430" y="6902553"/>
            <a:ext cx="1207184" cy="1209720"/>
          </a:xfrm>
          <a:prstGeom prst="ellipse">
            <a:avLst/>
          </a:prstGeom>
          <a:solidFill>
            <a:srgbClr val="FF93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59" name="원"/>
          <p:cNvSpPr/>
          <p:nvPr/>
        </p:nvSpPr>
        <p:spPr>
          <a:xfrm>
            <a:off x="15900522" y="6905094"/>
            <a:ext cx="1207214" cy="1209720"/>
          </a:xfrm>
          <a:prstGeom prst="ellipse">
            <a:avLst/>
          </a:prstGeom>
          <a:solidFill>
            <a:srgbClr val="FF93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60" name="광고주…"/>
          <p:cNvSpPr/>
          <p:nvPr/>
        </p:nvSpPr>
        <p:spPr>
          <a:xfrm>
            <a:off x="1161704" y="5302250"/>
            <a:ext cx="2399031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825500">
              <a:defRPr sz="3500" spc="-7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광고주</a:t>
            </a:r>
          </a:p>
          <a:p>
            <a:pPr algn="ctr" defTabSz="825500">
              <a:defRPr sz="3500" spc="-7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캠페인 요청 </a:t>
            </a:r>
          </a:p>
        </p:txBody>
      </p:sp>
      <p:sp>
        <p:nvSpPr>
          <p:cNvPr id="761" name="IO…"/>
          <p:cNvSpPr/>
          <p:nvPr/>
        </p:nvSpPr>
        <p:spPr>
          <a:xfrm>
            <a:off x="10658288" y="5302250"/>
            <a:ext cx="2303465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825500">
              <a:defRPr sz="3500" spc="-7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IO</a:t>
            </a:r>
          </a:p>
          <a:p>
            <a:pPr algn="ctr" defTabSz="825500">
              <a:defRPr sz="3500" spc="-7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작성</a:t>
            </a:r>
          </a:p>
        </p:txBody>
      </p:sp>
      <p:sp>
        <p:nvSpPr>
          <p:cNvPr id="762" name="캠페인…"/>
          <p:cNvSpPr/>
          <p:nvPr/>
        </p:nvSpPr>
        <p:spPr>
          <a:xfrm>
            <a:off x="14773854" y="5302250"/>
            <a:ext cx="3521133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825500">
              <a:defRPr sz="3500" spc="-7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캠페인 </a:t>
            </a:r>
          </a:p>
          <a:p>
            <a:pPr algn="ctr" defTabSz="825500">
              <a:defRPr sz="3500" spc="-7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진행 </a:t>
            </a:r>
          </a:p>
        </p:txBody>
      </p:sp>
      <p:sp>
        <p:nvSpPr>
          <p:cNvPr id="763" name="캠페인…"/>
          <p:cNvSpPr/>
          <p:nvPr/>
        </p:nvSpPr>
        <p:spPr>
          <a:xfrm>
            <a:off x="5942723" y="5531167"/>
            <a:ext cx="2285792" cy="1104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825500">
              <a:defRPr sz="3500" spc="-7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캠페인</a:t>
            </a:r>
          </a:p>
          <a:p>
            <a:pPr algn="ctr" defTabSz="825500">
              <a:defRPr sz="3500" spc="-7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Feed Back</a:t>
            </a:r>
          </a:p>
        </p:txBody>
      </p:sp>
      <p:sp>
        <p:nvSpPr>
          <p:cNvPr id="764" name="캠페인 목적…"/>
          <p:cNvSpPr/>
          <p:nvPr/>
        </p:nvSpPr>
        <p:spPr>
          <a:xfrm>
            <a:off x="420898" y="8032750"/>
            <a:ext cx="3873501" cy="191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defRPr sz="2500">
                <a:solidFill>
                  <a:srgbClr val="4D4D4D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캠페인 목적 </a:t>
            </a:r>
          </a:p>
          <a:p>
            <a:pPr algn="ctr" defTabSz="825500">
              <a:defRPr sz="2500">
                <a:solidFill>
                  <a:srgbClr val="4D4D4D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예산/타겟/지역 </a:t>
            </a:r>
          </a:p>
          <a:p>
            <a:pPr algn="ctr" defTabSz="825500">
              <a:defRPr sz="2500">
                <a:solidFill>
                  <a:srgbClr val="4D4D4D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일정 등 </a:t>
            </a:r>
          </a:p>
        </p:txBody>
      </p:sp>
      <p:sp>
        <p:nvSpPr>
          <p:cNvPr id="765" name="원"/>
          <p:cNvSpPr/>
          <p:nvPr/>
        </p:nvSpPr>
        <p:spPr>
          <a:xfrm>
            <a:off x="1968500" y="7112000"/>
            <a:ext cx="774700" cy="7747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66" name="원"/>
          <p:cNvSpPr/>
          <p:nvPr/>
        </p:nvSpPr>
        <p:spPr>
          <a:xfrm>
            <a:off x="6680200" y="7124700"/>
            <a:ext cx="774700" cy="7747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67" name="원"/>
          <p:cNvSpPr/>
          <p:nvPr/>
        </p:nvSpPr>
        <p:spPr>
          <a:xfrm>
            <a:off x="11391900" y="7099300"/>
            <a:ext cx="774700" cy="7747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68" name="원"/>
          <p:cNvSpPr/>
          <p:nvPr/>
        </p:nvSpPr>
        <p:spPr>
          <a:xfrm>
            <a:off x="16116300" y="7124700"/>
            <a:ext cx="774700" cy="7747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69" name="상세내용 협의…"/>
          <p:cNvSpPr/>
          <p:nvPr/>
        </p:nvSpPr>
        <p:spPr>
          <a:xfrm>
            <a:off x="5138272" y="8337550"/>
            <a:ext cx="3873501" cy="191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825500">
              <a:defRPr sz="2500">
                <a:solidFill>
                  <a:srgbClr val="4D4D4D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상세내용 협의 </a:t>
            </a:r>
          </a:p>
          <a:p>
            <a:pPr algn="ctr" defTabSz="825500">
              <a:defRPr sz="2500">
                <a:solidFill>
                  <a:srgbClr val="4D4D4D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소재 검수</a:t>
            </a:r>
          </a:p>
          <a:p>
            <a:pPr algn="ctr" defTabSz="825500">
              <a:defRPr sz="2500">
                <a:solidFill>
                  <a:srgbClr val="4D4D4D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(최대 3영업일 소요)</a:t>
            </a:r>
          </a:p>
        </p:txBody>
      </p:sp>
      <p:sp>
        <p:nvSpPr>
          <p:cNvPr id="770" name="세부 협의…"/>
          <p:cNvSpPr/>
          <p:nvPr/>
        </p:nvSpPr>
        <p:spPr>
          <a:xfrm>
            <a:off x="9857444" y="8337550"/>
            <a:ext cx="3873501" cy="191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825500">
              <a:defRPr sz="2500">
                <a:solidFill>
                  <a:srgbClr val="4D4D4D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세부 협의 </a:t>
            </a:r>
          </a:p>
          <a:p>
            <a:pPr algn="ctr" defTabSz="825500">
              <a:defRPr sz="2500">
                <a:solidFill>
                  <a:srgbClr val="4D4D4D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IO 작성 </a:t>
            </a:r>
          </a:p>
        </p:txBody>
      </p:sp>
      <p:sp>
        <p:nvSpPr>
          <p:cNvPr id="771" name="데일리 리포트 전달"/>
          <p:cNvSpPr/>
          <p:nvPr/>
        </p:nvSpPr>
        <p:spPr>
          <a:xfrm>
            <a:off x="14597670" y="8337550"/>
            <a:ext cx="3873501" cy="191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825500">
              <a:defRPr sz="2500">
                <a:solidFill>
                  <a:srgbClr val="4D4D4D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lvl1pPr>
          </a:lstStyle>
          <a:p>
            <a:r>
              <a:t>데일리 리포트 전달 </a:t>
            </a:r>
          </a:p>
        </p:txBody>
      </p:sp>
      <p:sp>
        <p:nvSpPr>
          <p:cNvPr id="772" name="원"/>
          <p:cNvSpPr/>
          <p:nvPr/>
        </p:nvSpPr>
        <p:spPr>
          <a:xfrm>
            <a:off x="20640747" y="6866994"/>
            <a:ext cx="1207215" cy="1209720"/>
          </a:xfrm>
          <a:prstGeom prst="ellipse">
            <a:avLst/>
          </a:prstGeom>
          <a:solidFill>
            <a:srgbClr val="FF93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73" name="캠페인…"/>
          <p:cNvSpPr/>
          <p:nvPr/>
        </p:nvSpPr>
        <p:spPr>
          <a:xfrm>
            <a:off x="19514079" y="5264150"/>
            <a:ext cx="3521133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825500">
              <a:defRPr sz="3500" spc="-7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캠페인 </a:t>
            </a:r>
          </a:p>
          <a:p>
            <a:pPr algn="ctr" defTabSz="825500">
              <a:defRPr sz="3500" spc="-7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정산 </a:t>
            </a:r>
          </a:p>
        </p:txBody>
      </p:sp>
      <p:sp>
        <p:nvSpPr>
          <p:cNvPr id="774" name="캠페인 종료후…"/>
          <p:cNvSpPr/>
          <p:nvPr/>
        </p:nvSpPr>
        <p:spPr>
          <a:xfrm>
            <a:off x="19337895" y="8324850"/>
            <a:ext cx="3873501" cy="191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825500">
              <a:defRPr sz="2500">
                <a:solidFill>
                  <a:srgbClr val="4D4D4D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캠페인 종료후 </a:t>
            </a:r>
          </a:p>
          <a:p>
            <a:pPr algn="ctr" defTabSz="825500">
              <a:defRPr sz="2500">
                <a:solidFill>
                  <a:srgbClr val="4D4D4D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60일 이내 정산 </a:t>
            </a:r>
          </a:p>
        </p:txBody>
      </p:sp>
      <p:sp>
        <p:nvSpPr>
          <p:cNvPr id="775" name="원"/>
          <p:cNvSpPr/>
          <p:nvPr/>
        </p:nvSpPr>
        <p:spPr>
          <a:xfrm>
            <a:off x="20857005" y="7084504"/>
            <a:ext cx="774701" cy="7747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76" name="크로스타겟TV 는 방송광고 심의규정을 준수하고 있습니다.…"/>
          <p:cNvSpPr txBox="1"/>
          <p:nvPr/>
        </p:nvSpPr>
        <p:spPr>
          <a:xfrm>
            <a:off x="14865996" y="12714469"/>
            <a:ext cx="9562208" cy="793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00789" indent="-300789">
              <a:buSzPct val="100000"/>
              <a:buChar char="*"/>
              <a:tabLst>
                <a:tab pos="1460500" algn="l"/>
              </a:tabLst>
              <a:defRPr sz="2500" spc="227">
                <a:solidFill>
                  <a:schemeClr val="accent6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크로스타겟TV 는 </a:t>
            </a:r>
            <a:r>
              <a:rPr>
                <a:solidFill>
                  <a:srgbClr val="FF9300"/>
                </a:solidFill>
              </a:rPr>
              <a:t>방송광고 심의규정</a:t>
            </a:r>
            <a:r>
              <a:t>을 준수하고 있습니다. </a:t>
            </a:r>
          </a:p>
          <a:p>
            <a:pPr marL="300789" indent="-300789">
              <a:buSzPct val="100000"/>
              <a:buChar char="*"/>
              <a:tabLst>
                <a:tab pos="1460500" algn="l"/>
              </a:tabLst>
              <a:defRPr sz="2500" spc="227">
                <a:solidFill>
                  <a:schemeClr val="accent6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광고소재는 사전에 크로스타겟 및 BTV </a:t>
            </a:r>
            <a:r>
              <a:rPr>
                <a:solidFill>
                  <a:srgbClr val="FF9300"/>
                </a:solidFill>
              </a:rPr>
              <a:t>내부 검수</a:t>
            </a:r>
            <a:r>
              <a:t>가 필요합니다.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18743" y="668286"/>
            <a:ext cx="409057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781" name="Picture Placeholder 2"/>
          <p:cNvGrpSpPr/>
          <p:nvPr/>
        </p:nvGrpSpPr>
        <p:grpSpPr>
          <a:xfrm>
            <a:off x="0" y="-1"/>
            <a:ext cx="24377650" cy="13716000"/>
            <a:chOff x="0" y="0"/>
            <a:chExt cx="24377650" cy="13715998"/>
          </a:xfrm>
        </p:grpSpPr>
        <p:sp>
          <p:nvSpPr>
            <p:cNvPr id="779" name="직사각형"/>
            <p:cNvSpPr/>
            <p:nvPr/>
          </p:nvSpPr>
          <p:spPr>
            <a:xfrm>
              <a:off x="0" y="0"/>
              <a:ext cx="24377650" cy="13715999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80" name="image91.jpeg" descr="image9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7802" b="7802"/>
            <a:stretch>
              <a:fillRect/>
            </a:stretch>
          </p:blipFill>
          <p:spPr>
            <a:xfrm>
              <a:off x="0" y="-1"/>
              <a:ext cx="24377650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82" name="Rectangle 15"/>
          <p:cNvSpPr/>
          <p:nvPr/>
        </p:nvSpPr>
        <p:spPr>
          <a:xfrm>
            <a:off x="-3175" y="-1"/>
            <a:ext cx="24377651" cy="13716001"/>
          </a:xfrm>
          <a:prstGeom prst="rect">
            <a:avLst/>
          </a:prstGeom>
          <a:blipFill>
            <a:blip r:embed="rId3">
              <a:alphaModFix amt="83701"/>
            </a:blip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pPr>
            <a:endParaRPr/>
          </a:p>
        </p:txBody>
      </p:sp>
      <p:sp>
        <p:nvSpPr>
          <p:cNvPr id="783" name="Rectangle 3"/>
          <p:cNvSpPr/>
          <p:nvPr/>
        </p:nvSpPr>
        <p:spPr>
          <a:xfrm>
            <a:off x="-2" y="2205989"/>
            <a:ext cx="24377654" cy="93040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784" name="TextBox 23"/>
          <p:cNvSpPr txBox="1"/>
          <p:nvPr/>
        </p:nvSpPr>
        <p:spPr>
          <a:xfrm>
            <a:off x="11613475" y="4283436"/>
            <a:ext cx="1415924" cy="152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000" spc="937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03</a:t>
            </a:r>
          </a:p>
        </p:txBody>
      </p:sp>
      <p:sp>
        <p:nvSpPr>
          <p:cNvPr id="785" name="CROSSTARGET TV…"/>
          <p:cNvSpPr txBox="1"/>
          <p:nvPr/>
        </p:nvSpPr>
        <p:spPr>
          <a:xfrm>
            <a:off x="6686905" y="5063194"/>
            <a:ext cx="11363268" cy="234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8000" spc="109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 algn="ctr">
              <a:defRPr sz="8000" spc="109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Appendix </a:t>
            </a:r>
          </a:p>
        </p:txBody>
      </p:sp>
      <p:sp>
        <p:nvSpPr>
          <p:cNvPr id="786" name="TextBox 23"/>
          <p:cNvSpPr txBox="1"/>
          <p:nvPr/>
        </p:nvSpPr>
        <p:spPr>
          <a:xfrm>
            <a:off x="6773502" y="7823572"/>
            <a:ext cx="11282510" cy="536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spc="600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타겟팅 / 가격 / 회사소개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12914" y="668286"/>
            <a:ext cx="420716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789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790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03</a:t>
            </a:r>
          </a:p>
        </p:txBody>
      </p:sp>
      <p:sp>
        <p:nvSpPr>
          <p:cNvPr id="791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Appendix</a:t>
            </a:r>
          </a:p>
        </p:txBody>
      </p:sp>
      <p:sp>
        <p:nvSpPr>
          <p:cNvPr id="792" name="TextBox 23"/>
          <p:cNvSpPr txBox="1"/>
          <p:nvPr/>
        </p:nvSpPr>
        <p:spPr>
          <a:xfrm>
            <a:off x="4457728" y="771287"/>
            <a:ext cx="16796008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Audience Targeting Segment</a:t>
            </a:r>
          </a:p>
        </p:txBody>
      </p:sp>
      <p:graphicFrame>
        <p:nvGraphicFramePr>
          <p:cNvPr id="793" name="표"/>
          <p:cNvGraphicFramePr/>
          <p:nvPr/>
        </p:nvGraphicFramePr>
        <p:xfrm>
          <a:off x="931942" y="3797007"/>
          <a:ext cx="22305919" cy="129316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65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3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8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5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3165">
                <a:tc gridSpan="5">
                  <a:txBody>
                    <a:bodyPr/>
                    <a:lstStyle/>
                    <a:p>
                      <a:pPr>
                        <a:defRPr sz="36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rPr sz="2000"/>
                        <a:t>지역 (16개) </a:t>
                      </a:r>
                      <a:endParaRPr sz="2000">
                        <a:solidFill>
                          <a:schemeClr val="accent6"/>
                        </a:solidFill>
                      </a:endParaRPr>
                    </a:p>
                    <a:p>
                      <a:pPr>
                        <a:defRPr sz="3600"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</a:rPr>
                        <a:t>서울, 경기, 인천, 부산, 대구, 대전, 울산, 광주, 제주, 경상남도/북도, 충청남도/북도, 전라남도/북도, 강원도 등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4" name="도형"/>
          <p:cNvSpPr/>
          <p:nvPr/>
        </p:nvSpPr>
        <p:spPr>
          <a:xfrm>
            <a:off x="951040" y="3260176"/>
            <a:ext cx="420213" cy="462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95" name="TextBox 87"/>
          <p:cNvSpPr txBox="1"/>
          <p:nvPr/>
        </p:nvSpPr>
        <p:spPr>
          <a:xfrm>
            <a:off x="1453886" y="3216339"/>
            <a:ext cx="2613026" cy="5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spc="375">
                <a:solidFill>
                  <a:srgbClr val="FF93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기본 세그먼트</a:t>
            </a:r>
          </a:p>
        </p:txBody>
      </p:sp>
      <p:sp>
        <p:nvSpPr>
          <p:cNvPr id="796" name="도형"/>
          <p:cNvSpPr/>
          <p:nvPr/>
        </p:nvSpPr>
        <p:spPr>
          <a:xfrm>
            <a:off x="951040" y="6854200"/>
            <a:ext cx="420213" cy="462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97" name="TextBox 87"/>
          <p:cNvSpPr txBox="1"/>
          <p:nvPr/>
        </p:nvSpPr>
        <p:spPr>
          <a:xfrm>
            <a:off x="1447219" y="6797664"/>
            <a:ext cx="3007361" cy="5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spc="375">
                <a:solidFill>
                  <a:srgbClr val="FF93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관심사 세그먼트</a:t>
            </a:r>
          </a:p>
        </p:txBody>
      </p:sp>
      <p:graphicFrame>
        <p:nvGraphicFramePr>
          <p:cNvPr id="798" name="표"/>
          <p:cNvGraphicFramePr/>
          <p:nvPr/>
        </p:nvGraphicFramePr>
        <p:xfrm>
          <a:off x="1032689" y="7396905"/>
          <a:ext cx="22305919" cy="387949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20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0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6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8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3165"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TV 애호가</a:t>
                      </a:r>
                    </a:p>
                    <a:p>
                      <a:pPr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드라마, 애능, 다큐 팬등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영화 애호가 </a:t>
                      </a:r>
                    </a:p>
                    <a:p>
                      <a:pPr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애니메이션, 코미디, 액션 등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여행 애호가</a:t>
                      </a:r>
                    </a:p>
                    <a:p>
                      <a:pPr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렌터카, 여행사, 호텔&amp;숙박 등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쇼핑 애호가</a:t>
                      </a:r>
                    </a:p>
                    <a:p>
                      <a:pPr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남성의류, 여성의류, 아웃도어 등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건강&amp; 피트니스 </a:t>
                      </a:r>
                    </a:p>
                    <a:p>
                      <a:pPr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다이어트, 헬스기구, 운동용품 등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165"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자동차 애호가</a:t>
                      </a:r>
                    </a:p>
                    <a:p>
                      <a:pPr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자동차, 자동차 부품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인테리어</a:t>
                      </a:r>
                    </a:p>
                    <a:p>
                      <a:pPr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인테리어용품, 가구&amp;소품 등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뷰티 &amp; 미용</a:t>
                      </a:r>
                    </a:p>
                    <a:p>
                      <a:pPr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뷰티, 헤어제품, 바디제품 등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부동산 &amp; 재테크</a:t>
                      </a:r>
                    </a:p>
                    <a:p>
                      <a:pPr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부동산, 은행 &amp; 증권 등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유아 &amp; 아동용품</a:t>
                      </a:r>
                    </a:p>
                    <a:p>
                      <a:pPr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영유아용품, 완구 및 게임 등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165"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가전</a:t>
                      </a:r>
                    </a:p>
                    <a:p>
                      <a:pPr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대형가전, 소형가전, 주방가전 등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컴퓨터 &amp; 주변장치 </a:t>
                      </a:r>
                    </a:p>
                    <a:p>
                      <a:pPr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소프트웨어, 컴퓨터 등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인터넷 &amp; 통신</a:t>
                      </a:r>
                    </a:p>
                    <a:p>
                      <a:pPr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휴대폰관심군, PC 관심군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식음료</a:t>
                      </a:r>
                    </a:p>
                    <a:p>
                      <a:pPr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식음료 제품 관심군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취미 &amp; 레저 </a:t>
                      </a:r>
                    </a:p>
                    <a:p>
                      <a:pPr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등산, 낚시, 캠핑 등 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직사각형"/>
          <p:cNvSpPr/>
          <p:nvPr/>
        </p:nvSpPr>
        <p:spPr>
          <a:xfrm>
            <a:off x="-72988" y="6126533"/>
            <a:ext cx="24517275" cy="760971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2" name="삼각형"/>
          <p:cNvSpPr/>
          <p:nvPr/>
        </p:nvSpPr>
        <p:spPr>
          <a:xfrm flipH="1">
            <a:off x="8770013" y="-10755611"/>
            <a:ext cx="15712490" cy="2456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>
              <a:satOff val="-1428"/>
              <a:lumOff val="-11764"/>
              <a:alpha val="6643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endParaRPr/>
          </a:p>
        </p:txBody>
      </p:sp>
      <p:sp>
        <p:nvSpPr>
          <p:cNvPr id="353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61148" y="668286"/>
            <a:ext cx="324247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54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endParaRPr/>
          </a:p>
        </p:txBody>
      </p:sp>
      <p:sp>
        <p:nvSpPr>
          <p:cNvPr id="355" name="TextBox 23"/>
          <p:cNvSpPr txBox="1"/>
          <p:nvPr/>
        </p:nvSpPr>
        <p:spPr>
          <a:xfrm>
            <a:off x="4183455" y="822093"/>
            <a:ext cx="16796009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크로스타겟 TV</a:t>
            </a:r>
          </a:p>
        </p:txBody>
      </p:sp>
      <p:pic>
        <p:nvPicPr>
          <p:cNvPr id="356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1539" y="6725633"/>
            <a:ext cx="6201588" cy="3901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40174" y="6629166"/>
            <a:ext cx="6201588" cy="3901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kisspng-roku-inc-remote-controls-television-digital-medi-tv-remote-control-5ad7a291033420.2317576715240812970131.png" descr="kisspng-roku-inc-remote-controls-television-digital-medi-tv-remote-control-5ad7a291033420.23175767152408129701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60000">
            <a:off x="17413265" y="10545538"/>
            <a:ext cx="4336818" cy="3805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kisspng-apple-tv-4th-generation-mobile-phones-remote-con-tv-remote-5b643eb5ea1741.0503519915332963099588.png" descr="kisspng-apple-tv-4th-generation-mobile-phones-remote-con-tv-remote-5b643eb5ea1741.050351991533296309958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360000">
            <a:off x="4127872" y="10956445"/>
            <a:ext cx="4080323" cy="2984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스크린샷 2018-09-30 오후 4.27.34.png" descr="스크린샷 2018-09-30 오후 4.27.34.png"/>
          <p:cNvPicPr>
            <a:picLocks noChangeAspect="1"/>
          </p:cNvPicPr>
          <p:nvPr/>
        </p:nvPicPr>
        <p:blipFill>
          <a:blip r:embed="rId5">
            <a:extLst/>
          </a:blip>
          <a:srcRect l="4767"/>
          <a:stretch>
            <a:fillRect/>
          </a:stretch>
        </p:blipFill>
        <p:spPr>
          <a:xfrm>
            <a:off x="3224467" y="6774252"/>
            <a:ext cx="6114619" cy="3457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스크린샷 2018-09-30 오후 4.31.40.png" descr="스크린샷 2018-09-30 오후 4.31.40.png"/>
          <p:cNvPicPr>
            <a:picLocks noChangeAspect="1"/>
          </p:cNvPicPr>
          <p:nvPr/>
        </p:nvPicPr>
        <p:blipFill>
          <a:blip r:embed="rId6">
            <a:extLst/>
          </a:blip>
          <a:srcRect r="1615"/>
          <a:stretch>
            <a:fillRect/>
          </a:stretch>
        </p:blipFill>
        <p:spPr>
          <a:xfrm>
            <a:off x="14182512" y="6680391"/>
            <a:ext cx="6097473" cy="3457076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TextBox 17"/>
          <p:cNvSpPr txBox="1"/>
          <p:nvPr/>
        </p:nvSpPr>
        <p:spPr>
          <a:xfrm>
            <a:off x="7305183" y="8422933"/>
            <a:ext cx="9249719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 spc="1125">
                <a:solidFill>
                  <a:schemeClr val="accent6">
                    <a:lumOff val="-6588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VS</a:t>
            </a:r>
          </a:p>
        </p:txBody>
      </p:sp>
      <p:sp>
        <p:nvSpPr>
          <p:cNvPr id="363" name="직사각형"/>
          <p:cNvSpPr/>
          <p:nvPr/>
        </p:nvSpPr>
        <p:spPr>
          <a:xfrm>
            <a:off x="25678" y="2353631"/>
            <a:ext cx="24396143" cy="3837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endParaRPr/>
          </a:p>
        </p:txBody>
      </p:sp>
      <p:sp>
        <p:nvSpPr>
          <p:cNvPr id="364" name="TextBox 17"/>
          <p:cNvSpPr txBox="1"/>
          <p:nvPr/>
        </p:nvSpPr>
        <p:spPr>
          <a:xfrm>
            <a:off x="1133564" y="3115491"/>
            <a:ext cx="22895791" cy="1094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500" spc="656">
                <a:solidFill>
                  <a:schemeClr val="accent6">
                    <a:lumOff val="-6588"/>
                  </a:schemeClr>
                </a:solidFill>
                <a:latin typeface="나눔스퀘어OTF Bold"/>
                <a:ea typeface="나눔스퀘어OTF Bold"/>
                <a:cs typeface="나눔스퀘어OTF Bold"/>
                <a:sym typeface="나눔스퀘어OTF Bold"/>
              </a:defRPr>
            </a:pPr>
            <a:r>
              <a:t>Crosstarget TV 는  </a:t>
            </a:r>
            <a:r>
              <a:rPr>
                <a:solidFill>
                  <a:srgbClr val="FF2600"/>
                </a:solidFill>
              </a:rPr>
              <a:t>IPTV 시청자</a:t>
            </a:r>
            <a:r>
              <a:t>를 대상으로</a:t>
            </a:r>
          </a:p>
          <a:p>
            <a:pPr algn="ctr">
              <a:defRPr sz="3500" spc="656">
                <a:solidFill>
                  <a:schemeClr val="accent6">
                    <a:lumOff val="-6588"/>
                  </a:schemeClr>
                </a:solidFill>
                <a:latin typeface="나눔스퀘어OTF Bold"/>
                <a:ea typeface="나눔스퀘어OTF Bold"/>
                <a:cs typeface="나눔스퀘어OTF Bold"/>
                <a:sym typeface="나눔스퀘어OTF Bold"/>
              </a:defRPr>
            </a:pPr>
            <a:r>
              <a:t>프로그래머틱 TV를 통해 시청자 데이터 기반의 </a:t>
            </a:r>
            <a:r>
              <a:rPr>
                <a:solidFill>
                  <a:srgbClr val="FF2600"/>
                </a:solidFill>
              </a:rPr>
              <a:t>개인화 광고</a:t>
            </a:r>
            <a:r>
              <a:t>를 송출합니다</a:t>
            </a:r>
          </a:p>
        </p:txBody>
      </p:sp>
      <p:sp>
        <p:nvSpPr>
          <p:cNvPr id="365" name="직사각형"/>
          <p:cNvSpPr/>
          <p:nvPr/>
        </p:nvSpPr>
        <p:spPr>
          <a:xfrm>
            <a:off x="7945197" y="10975024"/>
            <a:ext cx="8557106" cy="108587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6" name="TextBox 17"/>
          <p:cNvSpPr txBox="1"/>
          <p:nvPr/>
        </p:nvSpPr>
        <p:spPr>
          <a:xfrm>
            <a:off x="7598890" y="11120133"/>
            <a:ext cx="9249719" cy="796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동일 시간 &amp; 동일 컨텐츠</a:t>
            </a:r>
          </a:p>
        </p:txBody>
      </p:sp>
      <p:sp>
        <p:nvSpPr>
          <p:cNvPr id="367" name="직사각형"/>
          <p:cNvSpPr/>
          <p:nvPr/>
        </p:nvSpPr>
        <p:spPr>
          <a:xfrm>
            <a:off x="9457851" y="12190109"/>
            <a:ext cx="4944383" cy="108587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8" name="TextBox 17"/>
          <p:cNvSpPr txBox="1"/>
          <p:nvPr/>
        </p:nvSpPr>
        <p:spPr>
          <a:xfrm>
            <a:off x="7305183" y="12386018"/>
            <a:ext cx="9249719" cy="796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rgbClr val="FF9300"/>
                </a:solidFill>
              </a:rPr>
              <a:t>다른 광고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16343" y="668286"/>
            <a:ext cx="413858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801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802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03</a:t>
            </a:r>
          </a:p>
        </p:txBody>
      </p:sp>
      <p:sp>
        <p:nvSpPr>
          <p:cNvPr id="803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Appendix</a:t>
            </a:r>
          </a:p>
        </p:txBody>
      </p:sp>
      <p:sp>
        <p:nvSpPr>
          <p:cNvPr id="804" name="TextBox 23"/>
          <p:cNvSpPr txBox="1"/>
          <p:nvPr/>
        </p:nvSpPr>
        <p:spPr>
          <a:xfrm>
            <a:off x="4457728" y="771287"/>
            <a:ext cx="16796008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Contents Targeting Segment</a:t>
            </a:r>
          </a:p>
        </p:txBody>
      </p:sp>
      <p:graphicFrame>
        <p:nvGraphicFramePr>
          <p:cNvPr id="805" name="표"/>
          <p:cNvGraphicFramePr/>
          <p:nvPr/>
        </p:nvGraphicFramePr>
        <p:xfrm>
          <a:off x="1760153" y="4544665"/>
          <a:ext cx="21269843" cy="5751968"/>
        </p:xfrm>
        <a:graphic>
          <a:graphicData uri="http://schemas.openxmlformats.org/drawingml/2006/table">
            <a:tbl>
              <a:tblPr firstCol="1">
                <a:tableStyleId>{4C3C2611-4C71-4FC5-86AE-919BDF0F9419}</a:tableStyleId>
              </a:tblPr>
              <a:tblGrid>
                <a:gridCol w="3053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8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6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799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9300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장르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드라마, 예능 등 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Contents의 장르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20% 할증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99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9300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지역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광역시/도/시군/구 등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국내 지역 기준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광역시 시/도 : 20% 할증 
시/군/구 : 40% 할증
(청약 집중 지역은 별도협의 / ex: 서울 강남 3구 등)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99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9300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시간/요일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요일타겟팅: 주말 및 3일이하 타겟팅
시간타겟팅 : 6시간 이상 선택 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-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기본 제공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99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9300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맞춤 타겟팅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광고주 요청에 따른 별도 타겟팅 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특정 프로그램 /지역/시간 등의 별도 타겟팅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별도 협의 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286396" y="668286"/>
            <a:ext cx="473751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808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809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03</a:t>
            </a:r>
          </a:p>
        </p:txBody>
      </p:sp>
      <p:sp>
        <p:nvSpPr>
          <p:cNvPr id="810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Appendix</a:t>
            </a:r>
          </a:p>
        </p:txBody>
      </p:sp>
      <p:sp>
        <p:nvSpPr>
          <p:cNvPr id="811" name="TextBox 23"/>
          <p:cNvSpPr txBox="1"/>
          <p:nvPr/>
        </p:nvSpPr>
        <p:spPr>
          <a:xfrm>
            <a:off x="4457728" y="771287"/>
            <a:ext cx="16796008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기본 단가 및 보너스율 </a:t>
            </a:r>
          </a:p>
        </p:txBody>
      </p:sp>
      <p:graphicFrame>
        <p:nvGraphicFramePr>
          <p:cNvPr id="812" name="표"/>
          <p:cNvGraphicFramePr/>
          <p:nvPr/>
        </p:nvGraphicFramePr>
        <p:xfrm>
          <a:off x="931942" y="3797007"/>
          <a:ext cx="22716142" cy="199546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05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7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4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0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081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상품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구분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5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소재길이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가격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비고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614">
                <a:tc rowSpan="2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VOD 
방송광고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기본업종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15초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9300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CPM 25,000원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-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11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특수업종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15초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CPM 30,000원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대부업, 저축은행 등 제 2,3금융권 
노출시간 : 주중(09:00-12:59/22:00-06:59) 주말(22:00-06:59)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13" name="도형"/>
          <p:cNvSpPr/>
          <p:nvPr/>
        </p:nvSpPr>
        <p:spPr>
          <a:xfrm>
            <a:off x="912940" y="3272876"/>
            <a:ext cx="420213" cy="462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14" name="TextBox 87"/>
          <p:cNvSpPr txBox="1"/>
          <p:nvPr/>
        </p:nvSpPr>
        <p:spPr>
          <a:xfrm>
            <a:off x="1357684" y="3216339"/>
            <a:ext cx="1967231" cy="5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spc="375">
                <a:solidFill>
                  <a:srgbClr val="FF93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기본 단가 </a:t>
            </a:r>
          </a:p>
        </p:txBody>
      </p:sp>
      <p:graphicFrame>
        <p:nvGraphicFramePr>
          <p:cNvPr id="815" name="표"/>
          <p:cNvGraphicFramePr/>
          <p:nvPr/>
        </p:nvGraphicFramePr>
        <p:xfrm>
          <a:off x="935850" y="7202345"/>
          <a:ext cx="22725667" cy="140547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566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1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6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011">
                <a:tc rowSpan="2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월집행 금액 
보너스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2천만원 이상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R>
                    <a:lnT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T>
                    <a:lnB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3천만원 이상</a:t>
                      </a:r>
                    </a:p>
                  </a:txBody>
                  <a:tcPr marL="45720" marR="45720" anchor="ctr" horzOverflow="overflow">
                    <a:lnL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L>
                    <a:lnR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R>
                    <a:lnT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T>
                    <a:lnB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5천만원 이상</a:t>
                      </a:r>
                    </a:p>
                  </a:txBody>
                  <a:tcPr marL="45720" marR="45720" anchor="ctr" horzOverflow="overflow">
                    <a:lnL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L>
                    <a:lnR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R>
                    <a:lnT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T>
                    <a:lnB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46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10%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R>
                    <a:lnT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T>
                    <a:lnB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20%</a:t>
                      </a:r>
                    </a:p>
                  </a:txBody>
                  <a:tcPr marL="45720" marR="45720" anchor="ctr" horzOverflow="overflow">
                    <a:lnL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L>
                    <a:lnR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R>
                    <a:lnT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T>
                    <a:lnB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별도협의 </a:t>
                      </a:r>
                    </a:p>
                  </a:txBody>
                  <a:tcPr marL="45720" marR="45720" anchor="ctr" horzOverflow="overflow">
                    <a:lnL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L>
                    <a:lnR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R>
                    <a:lnT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T>
                    <a:lnB>
                      <a:solidFill>
                        <a:schemeClr val="accent6">
                          <a:satOff val="-1695"/>
                          <a:lumOff val="33529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6" name="도형"/>
          <p:cNvSpPr/>
          <p:nvPr/>
        </p:nvSpPr>
        <p:spPr>
          <a:xfrm>
            <a:off x="912940" y="6651000"/>
            <a:ext cx="420213" cy="462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17" name="TextBox 87"/>
          <p:cNvSpPr txBox="1"/>
          <p:nvPr/>
        </p:nvSpPr>
        <p:spPr>
          <a:xfrm>
            <a:off x="1371019" y="6594464"/>
            <a:ext cx="3007361" cy="5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spc="375">
                <a:solidFill>
                  <a:srgbClr val="FF93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기간별 보너스율</a:t>
            </a:r>
          </a:p>
        </p:txBody>
      </p:sp>
      <p:graphicFrame>
        <p:nvGraphicFramePr>
          <p:cNvPr id="818" name="표"/>
          <p:cNvGraphicFramePr/>
          <p:nvPr/>
        </p:nvGraphicFramePr>
        <p:xfrm>
          <a:off x="940612" y="8781833"/>
          <a:ext cx="10818010" cy="457682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79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3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8329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계약기간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3개월 이상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6개월 이상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9개월 이상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12개월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629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MG 금액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6천만원 이상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1.2억 이상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1.8억 이상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2.4억 이상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738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보너스율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10%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20%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30%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40%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28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비고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00526" indent="-200526" algn="l">
                        <a:buSzPct val="100000"/>
                        <a:buChar char="-"/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집행기간 / 금액에 대한 약정(계약 및 청약서) 광고주에 한해 적용</a:t>
                      </a:r>
                    </a:p>
                    <a:p>
                      <a:pPr marL="200526" indent="-200526" algn="l">
                        <a:buSzPct val="100000"/>
                        <a:buChar char="-"/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계약기간과 MG 금액은 두 조건 모두 충족시 적용 </a:t>
                      </a:r>
                    </a:p>
                    <a:p>
                      <a:pPr marL="200526" indent="-200526" algn="l">
                        <a:buSzPct val="100000"/>
                        <a:buChar char="-"/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매체 통합집행(TV/Mobile) 진행시 보너스율은 개별 매체별 집계 </a:t>
                      </a:r>
                    </a:p>
                    <a:p>
                      <a:pPr algn="l"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 </a:t>
                      </a:r>
                    </a:p>
                  </a:txBody>
                  <a:tcPr marL="45720" marR="45720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19" name="표"/>
          <p:cNvGraphicFramePr/>
          <p:nvPr/>
        </p:nvGraphicFramePr>
        <p:xfrm>
          <a:off x="12753651" y="8781833"/>
          <a:ext cx="10818010" cy="457682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79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3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8329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계약기간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3개월 이상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6개월 이상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9개월 이상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12개월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629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MG 금액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10%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20%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30%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40%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738">
                <a:tc rowSpan="2">
                  <a:txBody>
                    <a:bodyPr/>
                    <a:lstStyle/>
                    <a:p>
                      <a:pPr>
                        <a:defRPr sz="3600"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보너스율</a:t>
                      </a:r>
                    </a:p>
                    <a:p>
                      <a:pPr>
                        <a:defRPr sz="3600"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비고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200526" indent="-200526" algn="l">
                        <a:buSzPct val="100000"/>
                        <a:buChar char="-"/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업프론트 계약없이 연속 집행하는 경우 적용 </a:t>
                      </a:r>
                    </a:p>
                    <a:p>
                      <a:pPr marL="200526" indent="-200526" algn="l">
                        <a:buSzPct val="100000"/>
                        <a:buChar char="-"/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연속집행 보너스는 조건 충족월 집행금액부터 해당 보너스율 적용(소급없음)</a:t>
                      </a:r>
                    </a:p>
                    <a:p>
                      <a:pPr marL="200526" indent="-200526" algn="l">
                        <a:buSzPct val="100000"/>
                        <a:buChar char="-"/>
                        <a:defRPr sz="20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r>
                        <a:t>월 1천만원 이상 청약시 적용 </a:t>
                      </a:r>
                    </a:p>
                  </a:txBody>
                  <a:tcPr marL="45720" marR="45720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28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20800" y="668286"/>
            <a:ext cx="404943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822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823" name="TextBox 23"/>
          <p:cNvSpPr txBox="1"/>
          <p:nvPr/>
        </p:nvSpPr>
        <p:spPr>
          <a:xfrm>
            <a:off x="483901" y="789234"/>
            <a:ext cx="781715" cy="375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03</a:t>
            </a:r>
          </a:p>
        </p:txBody>
      </p:sp>
      <p:sp>
        <p:nvSpPr>
          <p:cNvPr id="824" name="CROSSTARGET Mobile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Mobile 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Appendix</a:t>
            </a:r>
          </a:p>
        </p:txBody>
      </p:sp>
      <p:sp>
        <p:nvSpPr>
          <p:cNvPr id="825" name="TextBox 23"/>
          <p:cNvSpPr txBox="1"/>
          <p:nvPr/>
        </p:nvSpPr>
        <p:spPr>
          <a:xfrm>
            <a:off x="4457728" y="771287"/>
            <a:ext cx="16796008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크로스타겟 모바일 단가표 </a:t>
            </a:r>
          </a:p>
        </p:txBody>
      </p:sp>
      <p:sp>
        <p:nvSpPr>
          <p:cNvPr id="826" name="도형"/>
          <p:cNvSpPr/>
          <p:nvPr/>
        </p:nvSpPr>
        <p:spPr>
          <a:xfrm>
            <a:off x="540731" y="3454585"/>
            <a:ext cx="420214" cy="462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27" name="TextBox 87"/>
          <p:cNvSpPr txBox="1"/>
          <p:nvPr/>
        </p:nvSpPr>
        <p:spPr>
          <a:xfrm>
            <a:off x="1138257" y="3436148"/>
            <a:ext cx="5014469" cy="5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spc="375">
                <a:solidFill>
                  <a:srgbClr val="FF93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크로스타겟 Mobile 단가표</a:t>
            </a:r>
          </a:p>
        </p:txBody>
      </p:sp>
      <p:graphicFrame>
        <p:nvGraphicFramePr>
          <p:cNvPr id="828" name="표"/>
          <p:cNvGraphicFramePr/>
          <p:nvPr/>
        </p:nvGraphicFramePr>
        <p:xfrm>
          <a:off x="562897" y="4110320"/>
          <a:ext cx="23135940" cy="803579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85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5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5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55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07158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NON-Target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Basic-Target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ADID-Target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Smart Audience -Target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Smart Audience
-Target +HyperLocal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SKP DMP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7158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단순 노출 상품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인구통계,  시간, 단말기 등 
기본 타겟팅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광고주의 ADID 를 
전달 받아 타겟팅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Crosstarget DMP 
모수를  활용한 타겟팅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Crosstarget DMP 
모수 + 위치타겟팅을  
활용한 타겟팅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SKP DMP 사용 타겟팅
(11번가, Tmap, OKCashbag,
Syrup,Nate 등)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158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CPC 70원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CPC 100원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CPC 120원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CPC 150원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CPC 200원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CPC 200원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7158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타겟 모수 불필요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spc="181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연령, 지역(시도군)등 
기본 타겟팅 사전 협의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spc="181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ADID 50만 이상 권장
(최소 30만이상)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spc="181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타겟팅 옵션 사전 선택 
모수 제안 2-3일 소요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spc="181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기본 설정 위치외 
추가 위치 별도 협의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7158"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AOS 권장 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AOS Only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AOS Only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AOS Only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9" name="TextBox 88"/>
          <p:cNvSpPr txBox="1"/>
          <p:nvPr/>
        </p:nvSpPr>
        <p:spPr>
          <a:xfrm>
            <a:off x="20466725" y="12676316"/>
            <a:ext cx="3987493" cy="995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3600"/>
              </a:lnSpc>
              <a:defRPr sz="2500">
                <a:solidFill>
                  <a:srgbClr val="535353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* 부가세별도</a:t>
            </a:r>
          </a:p>
          <a:p>
            <a:pPr>
              <a:lnSpc>
                <a:spcPts val="3600"/>
              </a:lnSpc>
              <a:defRPr sz="2500">
                <a:solidFill>
                  <a:srgbClr val="535353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* 최소 집행 금액 500만원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296797" y="668286"/>
            <a:ext cx="452949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832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833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03</a:t>
            </a:r>
          </a:p>
        </p:txBody>
      </p:sp>
      <p:sp>
        <p:nvSpPr>
          <p:cNvPr id="834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Appendix</a:t>
            </a:r>
          </a:p>
        </p:txBody>
      </p:sp>
      <p:sp>
        <p:nvSpPr>
          <p:cNvPr id="835" name="TextBox 23"/>
          <p:cNvSpPr txBox="1"/>
          <p:nvPr/>
        </p:nvSpPr>
        <p:spPr>
          <a:xfrm>
            <a:off x="4457728" y="771287"/>
            <a:ext cx="16796008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크로스타겟 TV 타겟팅 할증율  </a:t>
            </a:r>
          </a:p>
        </p:txBody>
      </p:sp>
      <p:sp>
        <p:nvSpPr>
          <p:cNvPr id="836" name="도형"/>
          <p:cNvSpPr/>
          <p:nvPr/>
        </p:nvSpPr>
        <p:spPr>
          <a:xfrm>
            <a:off x="1512379" y="3082989"/>
            <a:ext cx="420214" cy="462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37" name="TextBox 87"/>
          <p:cNvSpPr txBox="1"/>
          <p:nvPr/>
        </p:nvSpPr>
        <p:spPr>
          <a:xfrm>
            <a:off x="2024307" y="3026453"/>
            <a:ext cx="5439665" cy="5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spc="375">
                <a:solidFill>
                  <a:srgbClr val="FF93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크로스타겟 TV 타겟팅 할증율</a:t>
            </a:r>
          </a:p>
        </p:txBody>
      </p:sp>
      <p:sp>
        <p:nvSpPr>
          <p:cNvPr id="838" name="TextBox 88"/>
          <p:cNvSpPr txBox="1"/>
          <p:nvPr/>
        </p:nvSpPr>
        <p:spPr>
          <a:xfrm>
            <a:off x="2033123" y="3569256"/>
            <a:ext cx="7587385" cy="538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3600"/>
              </a:lnSpc>
              <a:defRPr sz="25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lvl1pPr>
          </a:lstStyle>
          <a:p>
            <a:r>
              <a:t>중복 타겟팅의 경우 각 할증율 합산하여 적용 합니다 </a:t>
            </a:r>
          </a:p>
        </p:txBody>
      </p:sp>
      <p:graphicFrame>
        <p:nvGraphicFramePr>
          <p:cNvPr id="839" name="표"/>
          <p:cNvGraphicFramePr/>
          <p:nvPr/>
        </p:nvGraphicFramePr>
        <p:xfrm>
          <a:off x="2039111" y="4503769"/>
          <a:ext cx="20293077" cy="801126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342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4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5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293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구분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rPr>
                        <a:t>기존 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3000">
                          <a:solidFill>
                            <a:srgbClr val="FFFF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CROSSTARGET </a:t>
                      </a:r>
                      <a:r>
                        <a:rPr>
                          <a:solidFill>
                            <a:srgbClr val="FF2600"/>
                          </a:solidFill>
                        </a:rPr>
                        <a:t>TV </a:t>
                      </a:r>
                    </a:p>
                  </a:txBody>
                  <a:tcPr marL="45702" marR="45702" marT="45702" marB="45702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6">
                        <a:lumOff val="-658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93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시간대 타겟팅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20%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29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요일 타겟팅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20%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93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프리퀀시 조절 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20%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293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PP 타겟팅 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535353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20%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293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장르타겟팅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20%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293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채널 타겟팅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상품 없음 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0% (MBC, JTBC 등)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3293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TV 리타겟팅 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9300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상품 없음 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0% (프로그램,채널,장르 등 리타겟팅)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3293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프로그램 타겟팅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40%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40%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3293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지역타겟팅(광역시/도)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20%-40%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20%-40%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94338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맞춤 타겟팅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별도 협의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accent6"/>
                          </a:solidFill>
                          <a:latin typeface="NanumSquare Regular"/>
                          <a:ea typeface="NanumSquare Regular"/>
                          <a:cs typeface="NanumSquare Regular"/>
                          <a:sym typeface="NanumSquare Regular"/>
                        </a:rPr>
                        <a:t>특정 프로그램/오디언스 등 광고주  맞춤 타겟팅 
(별도 협의)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535353"/>
                      </a:solidFill>
                    </a:lnL>
                    <a:lnR>
                      <a:solidFill>
                        <a:srgbClr val="535353"/>
                      </a:solidFill>
                    </a:lnR>
                    <a:lnT>
                      <a:solidFill>
                        <a:srgbClr val="535353"/>
                      </a:solidFill>
                    </a:lnT>
                    <a:lnB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0" name="TextBox 88"/>
          <p:cNvSpPr txBox="1"/>
          <p:nvPr/>
        </p:nvSpPr>
        <p:spPr>
          <a:xfrm>
            <a:off x="20466725" y="12676316"/>
            <a:ext cx="3987493" cy="995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3600"/>
              </a:lnSpc>
              <a:defRPr sz="2500">
                <a:solidFill>
                  <a:srgbClr val="535353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* 부가세별도</a:t>
            </a:r>
          </a:p>
          <a:p>
            <a:pPr>
              <a:lnSpc>
                <a:spcPts val="3600"/>
              </a:lnSpc>
              <a:defRPr sz="2500">
                <a:solidFill>
                  <a:srgbClr val="535353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* 최소 집행 금액 1,000만원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297369" y="668286"/>
            <a:ext cx="451806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843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844" name="TextBox 23"/>
          <p:cNvSpPr txBox="1"/>
          <p:nvPr/>
        </p:nvSpPr>
        <p:spPr>
          <a:xfrm>
            <a:off x="483901" y="789234"/>
            <a:ext cx="781715" cy="375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03</a:t>
            </a:r>
          </a:p>
        </p:txBody>
      </p:sp>
      <p:sp>
        <p:nvSpPr>
          <p:cNvPr id="845" name="CROSSTARGET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Appendix</a:t>
            </a:r>
          </a:p>
        </p:txBody>
      </p:sp>
      <p:sp>
        <p:nvSpPr>
          <p:cNvPr id="846" name="TextBox 23"/>
          <p:cNvSpPr txBox="1"/>
          <p:nvPr/>
        </p:nvSpPr>
        <p:spPr>
          <a:xfrm>
            <a:off x="3787646" y="713034"/>
            <a:ext cx="16796008" cy="796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회사소개</a:t>
            </a:r>
          </a:p>
        </p:txBody>
      </p:sp>
      <p:sp>
        <p:nvSpPr>
          <p:cNvPr id="847" name="TextBox 5"/>
          <p:cNvSpPr txBox="1"/>
          <p:nvPr/>
        </p:nvSpPr>
        <p:spPr>
          <a:xfrm>
            <a:off x="3626637" y="5127933"/>
            <a:ext cx="17118025" cy="209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150000"/>
              </a:lnSpc>
              <a:defRPr sz="350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온누리DMC는 자체 개발한 DSP, DMP, AD Exchange를 통해 </a:t>
            </a:r>
          </a:p>
          <a:p>
            <a:pPr algn="ctr" defTabSz="914400">
              <a:lnSpc>
                <a:spcPct val="150000"/>
              </a:lnSpc>
              <a:defRPr sz="350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광고주의 ROI 와 매체 수익 극대화를 지향하는 </a:t>
            </a:r>
          </a:p>
          <a:p>
            <a:pPr algn="ctr" defTabSz="914400">
              <a:lnSpc>
                <a:spcPct val="150000"/>
              </a:lnSpc>
              <a:defRPr sz="350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진정한 프로그래머틱 광고 기술 회사입니다. </a:t>
            </a:r>
          </a:p>
        </p:txBody>
      </p:sp>
      <p:graphicFrame>
        <p:nvGraphicFramePr>
          <p:cNvPr id="848" name="표"/>
          <p:cNvGraphicFramePr/>
          <p:nvPr/>
        </p:nvGraphicFramePr>
        <p:xfrm>
          <a:off x="684237" y="10584747"/>
          <a:ext cx="22941115" cy="202946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588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8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8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8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8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9460">
                <a:tc>
                  <a:txBody>
                    <a:bodyPr/>
                    <a:lstStyle/>
                    <a:p>
                      <a:pPr>
                        <a:defRPr sz="3600">
                          <a:solidFill>
                            <a:srgbClr val="0433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30 million</a:t>
                      </a:r>
                    </a:p>
                    <a:p>
                      <a:pPr>
                        <a:defRPr sz="2500"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User Audience Profile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600">
                          <a:solidFill>
                            <a:srgbClr val="0433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40 million</a:t>
                      </a:r>
                    </a:p>
                    <a:p>
                      <a:pPr>
                        <a:defRPr sz="2500"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Unique Reach </a:t>
                      </a:r>
                    </a:p>
                    <a:p>
                      <a:pPr>
                        <a:defRPr sz="2500"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In Korea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600">
                          <a:solidFill>
                            <a:srgbClr val="0433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100+</a:t>
                      </a:r>
                    </a:p>
                    <a:p>
                      <a:pPr>
                        <a:defRPr sz="2500"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AD Networks</a:t>
                      </a:r>
                    </a:p>
                    <a:p>
                      <a:pPr>
                        <a:defRPr sz="2500"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&amp; AD Exchange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600">
                          <a:solidFill>
                            <a:srgbClr val="0433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1st</a:t>
                      </a:r>
                    </a:p>
                    <a:p>
                      <a:pPr>
                        <a:defRPr sz="2500"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Korea Native ADX</a:t>
                      </a:r>
                    </a:p>
                    <a:p>
                      <a:pPr>
                        <a:defRPr sz="2500"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Mopub Partner in APAC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600">
                          <a:solidFill>
                            <a:srgbClr val="0433FF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1st</a:t>
                      </a:r>
                    </a:p>
                    <a:p>
                      <a:pPr>
                        <a:defRPr sz="2500">
                          <a:solidFill>
                            <a:srgbClr val="FF9300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Programmatic TV DSP</a:t>
                      </a:r>
                    </a:p>
                    <a:p>
                      <a:pPr>
                        <a:defRPr sz="2500">
                          <a:solidFill>
                            <a:srgbClr val="FF9300"/>
                          </a:solidFill>
                          <a:latin typeface="NanumSquare Bold"/>
                          <a:ea typeface="NanumSquare Bold"/>
                          <a:cs typeface="NanumSquare Bold"/>
                          <a:sym typeface="NanumSquare Bold"/>
                        </a:defRPr>
                      </a:pPr>
                      <a:r>
                        <a:t>Programmatic TV ADX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49" name="onnuridmc_CI_01.png" descr="onnuridmc_CI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29089" y="3487936"/>
            <a:ext cx="3667411" cy="1294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289368" y="668286"/>
            <a:ext cx="467808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25</a:t>
            </a:fld>
            <a:endParaRPr/>
          </a:p>
        </p:txBody>
      </p:sp>
      <p:grpSp>
        <p:nvGrpSpPr>
          <p:cNvPr id="854" name="Picture Placeholder 2"/>
          <p:cNvGrpSpPr/>
          <p:nvPr/>
        </p:nvGrpSpPr>
        <p:grpSpPr>
          <a:xfrm>
            <a:off x="0" y="-1"/>
            <a:ext cx="24377650" cy="13716000"/>
            <a:chOff x="0" y="0"/>
            <a:chExt cx="24377650" cy="13715998"/>
          </a:xfrm>
        </p:grpSpPr>
        <p:sp>
          <p:nvSpPr>
            <p:cNvPr id="852" name="직사각형"/>
            <p:cNvSpPr/>
            <p:nvPr/>
          </p:nvSpPr>
          <p:spPr>
            <a:xfrm>
              <a:off x="0" y="0"/>
              <a:ext cx="24377650" cy="13715999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853" name="image91.jpeg" descr="image9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7802" b="7802"/>
            <a:stretch>
              <a:fillRect/>
            </a:stretch>
          </p:blipFill>
          <p:spPr>
            <a:xfrm>
              <a:off x="0" y="-1"/>
              <a:ext cx="24377650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5" name="Rectangle 15"/>
          <p:cNvSpPr/>
          <p:nvPr/>
        </p:nvSpPr>
        <p:spPr>
          <a:xfrm>
            <a:off x="-3175" y="-1"/>
            <a:ext cx="24377651" cy="13716001"/>
          </a:xfrm>
          <a:prstGeom prst="rect">
            <a:avLst/>
          </a:prstGeom>
          <a:blipFill>
            <a:blip r:embed="rId3">
              <a:alphaModFix amt="90296"/>
            </a:blip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pPr>
            <a:endParaRPr/>
          </a:p>
        </p:txBody>
      </p:sp>
      <p:sp>
        <p:nvSpPr>
          <p:cNvPr id="856" name="Rectangle 42"/>
          <p:cNvSpPr/>
          <p:nvPr/>
        </p:nvSpPr>
        <p:spPr>
          <a:xfrm>
            <a:off x="6046198" y="-33799"/>
            <a:ext cx="12996139" cy="110380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pPr>
            <a:endParaRPr/>
          </a:p>
        </p:txBody>
      </p:sp>
      <p:sp>
        <p:nvSpPr>
          <p:cNvPr id="857" name="서울시 강남구 테헤란로 20길 12 안타워 8층…"/>
          <p:cNvSpPr txBox="1"/>
          <p:nvPr/>
        </p:nvSpPr>
        <p:spPr>
          <a:xfrm>
            <a:off x="8507803" y="7895178"/>
            <a:ext cx="8072929" cy="1413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000" spc="242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서울시 강남구 테헤란로 20길 12 안타워 8층 </a:t>
            </a:r>
          </a:p>
          <a:p>
            <a:pPr algn="ctr">
              <a:defRPr sz="3000" spc="242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MBIZ @onnuridmc.com</a:t>
            </a:r>
          </a:p>
          <a:p>
            <a:pPr algn="ctr">
              <a:defRPr sz="3000" spc="242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02-568-5645  </a:t>
            </a:r>
          </a:p>
        </p:txBody>
      </p:sp>
      <p:sp>
        <p:nvSpPr>
          <p:cNvPr id="858" name="Thank you"/>
          <p:cNvSpPr txBox="1"/>
          <p:nvPr/>
        </p:nvSpPr>
        <p:spPr>
          <a:xfrm>
            <a:off x="9645780" y="4134854"/>
            <a:ext cx="5848790" cy="1203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8000" spc="727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Thank you</a:t>
            </a:r>
          </a:p>
        </p:txBody>
      </p:sp>
      <p:sp>
        <p:nvSpPr>
          <p:cNvPr id="859" name="www.onnuridmc.com | www.affolio.com | www.exelbid.com"/>
          <p:cNvSpPr txBox="1"/>
          <p:nvPr/>
        </p:nvSpPr>
        <p:spPr>
          <a:xfrm>
            <a:off x="7198372" y="10375519"/>
            <a:ext cx="1051399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500" spc="227">
                <a:solidFill>
                  <a:srgbClr val="000000"/>
                </a:solidFill>
                <a:latin typeface="맑은 고딕"/>
                <a:ea typeface="맑은 고딕"/>
                <a:cs typeface="맑은 고딕"/>
                <a:sym typeface="맑은 고딕"/>
              </a:defRPr>
            </a:pPr>
            <a:r>
              <a:rPr b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/>
              </a:rPr>
              <a:t>www.onnuridmc.com</a:t>
            </a:r>
            <a:r>
              <a:t> | </a:t>
            </a:r>
            <a:r>
              <a:rPr b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/>
              </a:rPr>
              <a:t>www.affolio.com</a:t>
            </a:r>
            <a:r>
              <a:t> | </a:t>
            </a:r>
            <a:r>
              <a:rPr b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6"/>
              </a:rPr>
              <a:t>www.exelbid.com</a:t>
            </a:r>
          </a:p>
        </p:txBody>
      </p:sp>
      <p:sp>
        <p:nvSpPr>
          <p:cNvPr id="860" name="Contact"/>
          <p:cNvSpPr txBox="1"/>
          <p:nvPr/>
        </p:nvSpPr>
        <p:spPr>
          <a:xfrm>
            <a:off x="11476434" y="7164189"/>
            <a:ext cx="2013875" cy="586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 spc="318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Contact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61720" y="668286"/>
            <a:ext cx="323104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373" name="Picture Placeholder 2"/>
          <p:cNvGrpSpPr/>
          <p:nvPr/>
        </p:nvGrpSpPr>
        <p:grpSpPr>
          <a:xfrm>
            <a:off x="0" y="-1"/>
            <a:ext cx="24377650" cy="13716000"/>
            <a:chOff x="0" y="0"/>
            <a:chExt cx="24377650" cy="13715998"/>
          </a:xfrm>
        </p:grpSpPr>
        <p:sp>
          <p:nvSpPr>
            <p:cNvPr id="371" name="직사각형"/>
            <p:cNvSpPr/>
            <p:nvPr/>
          </p:nvSpPr>
          <p:spPr>
            <a:xfrm>
              <a:off x="0" y="0"/>
              <a:ext cx="24377650" cy="13715999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72" name="image91.jpeg" descr="image9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7802" b="7802"/>
            <a:stretch>
              <a:fillRect/>
            </a:stretch>
          </p:blipFill>
          <p:spPr>
            <a:xfrm>
              <a:off x="0" y="-1"/>
              <a:ext cx="24377650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4" name="Rectangle 15"/>
          <p:cNvSpPr/>
          <p:nvPr/>
        </p:nvSpPr>
        <p:spPr>
          <a:xfrm>
            <a:off x="-3175" y="-1"/>
            <a:ext cx="24377651" cy="13716001"/>
          </a:xfrm>
          <a:prstGeom prst="rect">
            <a:avLst/>
          </a:prstGeom>
          <a:blipFill>
            <a:blip r:embed="rId3">
              <a:alphaModFix amt="83701"/>
            </a:blip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pPr>
            <a:endParaRPr/>
          </a:p>
        </p:txBody>
      </p:sp>
      <p:sp>
        <p:nvSpPr>
          <p:cNvPr id="375" name="Rectangle 3"/>
          <p:cNvSpPr/>
          <p:nvPr/>
        </p:nvSpPr>
        <p:spPr>
          <a:xfrm>
            <a:off x="-2" y="2205989"/>
            <a:ext cx="24377654" cy="93040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376" name="TextBox 23"/>
          <p:cNvSpPr txBox="1"/>
          <p:nvPr/>
        </p:nvSpPr>
        <p:spPr>
          <a:xfrm>
            <a:off x="11613475" y="4283436"/>
            <a:ext cx="1415924" cy="152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000" spc="937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01</a:t>
            </a:r>
          </a:p>
        </p:txBody>
      </p:sp>
      <p:sp>
        <p:nvSpPr>
          <p:cNvPr id="377" name="CROSSTARGET TV…"/>
          <p:cNvSpPr txBox="1"/>
          <p:nvPr/>
        </p:nvSpPr>
        <p:spPr>
          <a:xfrm>
            <a:off x="6686905" y="5063194"/>
            <a:ext cx="11363268" cy="234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8000" spc="109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 algn="ctr">
              <a:defRPr sz="8000" spc="109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매체소개 </a:t>
            </a:r>
          </a:p>
        </p:txBody>
      </p:sp>
      <p:sp>
        <p:nvSpPr>
          <p:cNvPr id="378" name="TextBox 23"/>
          <p:cNvSpPr txBox="1"/>
          <p:nvPr/>
        </p:nvSpPr>
        <p:spPr>
          <a:xfrm>
            <a:off x="7281502" y="7823572"/>
            <a:ext cx="11282510" cy="993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 spc="600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480만 프리미엄 IPTV 시청가구를 </a:t>
            </a:r>
          </a:p>
          <a:p>
            <a:pPr algn="ctr">
              <a:defRPr sz="3200" spc="600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보유한 BTV 와 함께 합니다 </a:t>
            </a:r>
          </a:p>
        </p:txBody>
      </p:sp>
      <p:pic>
        <p:nvPicPr>
          <p:cNvPr id="37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32395" t="22575" r="31619" b="21852"/>
          <a:stretch>
            <a:fillRect/>
          </a:stretch>
        </p:blipFill>
        <p:spPr>
          <a:xfrm>
            <a:off x="17246547" y="7824726"/>
            <a:ext cx="1671242" cy="1020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01" y="0"/>
                </a:moveTo>
                <a:cubicBezTo>
                  <a:pt x="987" y="0"/>
                  <a:pt x="0" y="1616"/>
                  <a:pt x="0" y="3604"/>
                </a:cubicBezTo>
                <a:lnTo>
                  <a:pt x="0" y="18004"/>
                </a:lnTo>
                <a:cubicBezTo>
                  <a:pt x="0" y="19993"/>
                  <a:pt x="987" y="21600"/>
                  <a:pt x="2201" y="21600"/>
                </a:cubicBezTo>
                <a:lnTo>
                  <a:pt x="19405" y="21600"/>
                </a:lnTo>
                <a:cubicBezTo>
                  <a:pt x="20619" y="21600"/>
                  <a:pt x="21600" y="19993"/>
                  <a:pt x="21600" y="18004"/>
                </a:cubicBezTo>
                <a:lnTo>
                  <a:pt x="21600" y="3604"/>
                </a:lnTo>
                <a:cubicBezTo>
                  <a:pt x="21600" y="1616"/>
                  <a:pt x="20619" y="0"/>
                  <a:pt x="19405" y="0"/>
                </a:cubicBezTo>
                <a:lnTo>
                  <a:pt x="2201" y="0"/>
                </a:lnTo>
                <a:close/>
              </a:path>
            </a:pathLst>
          </a:custGeom>
          <a:ln w="12700">
            <a:miter lim="400000"/>
          </a:ln>
          <a:effectLst>
            <a:outerShdw blurRad="76200" dist="38100" dir="78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50747" y="668286"/>
            <a:ext cx="345049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82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383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01</a:t>
            </a:r>
          </a:p>
        </p:txBody>
      </p:sp>
      <p:sp>
        <p:nvSpPr>
          <p:cNvPr id="384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매체 소개 </a:t>
            </a:r>
          </a:p>
        </p:txBody>
      </p:sp>
      <p:sp>
        <p:nvSpPr>
          <p:cNvPr id="385" name="TextBox 23"/>
          <p:cNvSpPr txBox="1"/>
          <p:nvPr/>
        </p:nvSpPr>
        <p:spPr>
          <a:xfrm>
            <a:off x="4457728" y="771287"/>
            <a:ext cx="16796008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IPTV 가입가구 &amp; Btv 가입가구 추이</a:t>
            </a:r>
          </a:p>
        </p:txBody>
      </p:sp>
      <p:pic>
        <p:nvPicPr>
          <p:cNvPr id="38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2394" t="22575" r="31624" b="21868"/>
          <a:stretch>
            <a:fillRect/>
          </a:stretch>
        </p:blipFill>
        <p:spPr>
          <a:xfrm>
            <a:off x="484035" y="1910604"/>
            <a:ext cx="781448" cy="477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94" y="0"/>
                </a:moveTo>
                <a:cubicBezTo>
                  <a:pt x="980" y="0"/>
                  <a:pt x="0" y="1605"/>
                  <a:pt x="0" y="3594"/>
                </a:cubicBezTo>
                <a:lnTo>
                  <a:pt x="0" y="18006"/>
                </a:lnTo>
                <a:cubicBezTo>
                  <a:pt x="0" y="19995"/>
                  <a:pt x="980" y="21600"/>
                  <a:pt x="2194" y="21600"/>
                </a:cubicBezTo>
                <a:lnTo>
                  <a:pt x="19406" y="21600"/>
                </a:lnTo>
                <a:cubicBezTo>
                  <a:pt x="20620" y="21600"/>
                  <a:pt x="21600" y="19995"/>
                  <a:pt x="21600" y="18006"/>
                </a:cubicBezTo>
                <a:lnTo>
                  <a:pt x="21600" y="3594"/>
                </a:lnTo>
                <a:cubicBezTo>
                  <a:pt x="21600" y="1605"/>
                  <a:pt x="20620" y="0"/>
                  <a:pt x="19406" y="0"/>
                </a:cubicBezTo>
                <a:lnTo>
                  <a:pt x="2194" y="0"/>
                </a:lnTo>
                <a:close/>
              </a:path>
            </a:pathLst>
          </a:custGeom>
          <a:ln w="12700">
            <a:miter lim="400000"/>
          </a:ln>
          <a:effectLst>
            <a:outerShdw blurRad="76200" dist="38100" dir="7800000" rotWithShape="0">
              <a:srgbClr val="000000">
                <a:alpha val="40000"/>
              </a:srgbClr>
            </a:outerShdw>
          </a:effectLst>
        </p:spPr>
      </p:pic>
      <p:sp>
        <p:nvSpPr>
          <p:cNvPr id="387" name="Shape 2906"/>
          <p:cNvSpPr/>
          <p:nvPr/>
        </p:nvSpPr>
        <p:spPr>
          <a:xfrm>
            <a:off x="3784241" y="3311003"/>
            <a:ext cx="333163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graphicFrame>
        <p:nvGraphicFramePr>
          <p:cNvPr id="388" name="2D 꺾은선 차트"/>
          <p:cNvGraphicFramePr/>
          <p:nvPr/>
        </p:nvGraphicFramePr>
        <p:xfrm>
          <a:off x="1915862" y="6651752"/>
          <a:ext cx="8901115" cy="68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" name="TextBox 17"/>
          <p:cNvSpPr txBox="1"/>
          <p:nvPr/>
        </p:nvSpPr>
        <p:spPr>
          <a:xfrm>
            <a:off x="18936006" y="13251175"/>
            <a:ext cx="5207636" cy="375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spc="375">
                <a:solidFill>
                  <a:schemeClr val="accent6">
                    <a:lumOff val="-6588"/>
                  </a:schemeClr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lvl1pPr>
          </a:lstStyle>
          <a:p>
            <a:r>
              <a:t>출처 : 2017. 방송시장 경쟁상황평가서</a:t>
            </a:r>
          </a:p>
        </p:txBody>
      </p:sp>
      <p:sp>
        <p:nvSpPr>
          <p:cNvPr id="390" name="TextBox 17"/>
          <p:cNvSpPr txBox="1"/>
          <p:nvPr/>
        </p:nvSpPr>
        <p:spPr>
          <a:xfrm>
            <a:off x="4074030" y="5997626"/>
            <a:ext cx="5164202" cy="5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 spc="50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IPTV vs SO 가입자 수치 </a:t>
            </a:r>
          </a:p>
        </p:txBody>
      </p:sp>
      <p:sp>
        <p:nvSpPr>
          <p:cNvPr id="391" name="TextBox 17"/>
          <p:cNvSpPr txBox="1"/>
          <p:nvPr/>
        </p:nvSpPr>
        <p:spPr>
          <a:xfrm>
            <a:off x="16068755" y="5997626"/>
            <a:ext cx="3824987" cy="5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 spc="50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Btv 가입가구 추이 </a:t>
            </a:r>
          </a:p>
        </p:txBody>
      </p:sp>
      <p:graphicFrame>
        <p:nvGraphicFramePr>
          <p:cNvPr id="392" name="2D 꺾은선 차트"/>
          <p:cNvGraphicFramePr/>
          <p:nvPr/>
        </p:nvGraphicFramePr>
        <p:xfrm>
          <a:off x="14050441" y="6498915"/>
          <a:ext cx="8030905" cy="66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3" name="2017/2월…"/>
          <p:cNvSpPr/>
          <p:nvPr/>
        </p:nvSpPr>
        <p:spPr>
          <a:xfrm>
            <a:off x="15404510" y="7349699"/>
            <a:ext cx="2324758" cy="1194816"/>
          </a:xfrm>
          <a:prstGeom prst="wedgeEllipseCallout">
            <a:avLst>
              <a:gd name="adj1" fmla="val 54403"/>
              <a:gd name="adj2" fmla="val 88314"/>
            </a:avLst>
          </a:prstGeom>
          <a:solidFill>
            <a:schemeClr val="accent2">
              <a:lumOff val="1519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pPr algn="ctr">
              <a:defRPr sz="2000">
                <a:solidFill>
                  <a:srgbClr val="535353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2017/2월</a:t>
            </a:r>
          </a:p>
          <a:p>
            <a:pPr algn="ctr">
              <a:defRPr sz="2000">
                <a:solidFill>
                  <a:srgbClr val="535353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400만돌파</a:t>
            </a:r>
          </a:p>
        </p:txBody>
      </p:sp>
      <p:sp>
        <p:nvSpPr>
          <p:cNvPr id="394" name="2018/4월…"/>
          <p:cNvSpPr/>
          <p:nvPr/>
        </p:nvSpPr>
        <p:spPr>
          <a:xfrm>
            <a:off x="18732930" y="8846200"/>
            <a:ext cx="2324758" cy="1194816"/>
          </a:xfrm>
          <a:prstGeom prst="wedgeEllipseCallout">
            <a:avLst>
              <a:gd name="adj1" fmla="val 29851"/>
              <a:gd name="adj2" fmla="val -138651"/>
            </a:avLst>
          </a:prstGeom>
          <a:solidFill>
            <a:schemeClr val="accent6">
              <a:satOff val="-1676"/>
              <a:lumOff val="1676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2018/4월</a:t>
            </a:r>
          </a:p>
          <a:p>
            <a:pPr algn="ctr">
              <a:defRPr sz="2000">
                <a:solidFill>
                  <a:srgbClr val="FFFFFF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450만돌파</a:t>
            </a:r>
          </a:p>
        </p:txBody>
      </p:sp>
      <p:sp>
        <p:nvSpPr>
          <p:cNvPr id="395" name="Shape 2906"/>
          <p:cNvSpPr/>
          <p:nvPr/>
        </p:nvSpPr>
        <p:spPr>
          <a:xfrm>
            <a:off x="3796941" y="3780903"/>
            <a:ext cx="333163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396" name="TextBox 17"/>
          <p:cNvSpPr txBox="1"/>
          <p:nvPr/>
        </p:nvSpPr>
        <p:spPr>
          <a:xfrm>
            <a:off x="4239561" y="3234597"/>
            <a:ext cx="15738095" cy="969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000" spc="510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17년 8월 IPTV 가입가구 </a:t>
            </a:r>
            <a:r>
              <a:rPr>
                <a:solidFill>
                  <a:srgbClr val="FF9300"/>
                </a:solidFill>
              </a:rPr>
              <a:t>1,400만 돌파</a:t>
            </a:r>
            <a:r>
              <a:t>, 17년 12월 케이블 SO 가입가구 </a:t>
            </a:r>
            <a:r>
              <a:rPr>
                <a:solidFill>
                  <a:srgbClr val="FF9300"/>
                </a:solidFill>
              </a:rPr>
              <a:t>추월</a:t>
            </a:r>
            <a:r>
              <a:t> </a:t>
            </a:r>
          </a:p>
          <a:p>
            <a: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Btv 가입가구 지속 증가, 19년 1월 현재 </a:t>
            </a:r>
            <a:r>
              <a:rPr>
                <a:solidFill>
                  <a:srgbClr val="FF9300"/>
                </a:solidFill>
              </a:rPr>
              <a:t>480만</a:t>
            </a:r>
            <a:r>
              <a:t> 가입자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61720" y="668286"/>
            <a:ext cx="323104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99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400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01</a:t>
            </a:r>
          </a:p>
        </p:txBody>
      </p:sp>
      <p:sp>
        <p:nvSpPr>
          <p:cNvPr id="401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매체 소개 </a:t>
            </a:r>
          </a:p>
        </p:txBody>
      </p:sp>
      <p:pic>
        <p:nvPicPr>
          <p:cNvPr id="4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2394" t="22575" r="31624" b="21868"/>
          <a:stretch>
            <a:fillRect/>
          </a:stretch>
        </p:blipFill>
        <p:spPr>
          <a:xfrm>
            <a:off x="484035" y="1910604"/>
            <a:ext cx="781448" cy="477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94" y="0"/>
                </a:moveTo>
                <a:cubicBezTo>
                  <a:pt x="980" y="0"/>
                  <a:pt x="0" y="1605"/>
                  <a:pt x="0" y="3594"/>
                </a:cubicBezTo>
                <a:lnTo>
                  <a:pt x="0" y="18006"/>
                </a:lnTo>
                <a:cubicBezTo>
                  <a:pt x="0" y="19995"/>
                  <a:pt x="980" y="21600"/>
                  <a:pt x="2194" y="21600"/>
                </a:cubicBezTo>
                <a:lnTo>
                  <a:pt x="19406" y="21600"/>
                </a:lnTo>
                <a:cubicBezTo>
                  <a:pt x="20620" y="21600"/>
                  <a:pt x="21600" y="19995"/>
                  <a:pt x="21600" y="18006"/>
                </a:cubicBezTo>
                <a:lnTo>
                  <a:pt x="21600" y="3594"/>
                </a:lnTo>
                <a:cubicBezTo>
                  <a:pt x="21600" y="1605"/>
                  <a:pt x="20620" y="0"/>
                  <a:pt x="19406" y="0"/>
                </a:cubicBezTo>
                <a:lnTo>
                  <a:pt x="2194" y="0"/>
                </a:lnTo>
                <a:close/>
              </a:path>
            </a:pathLst>
          </a:custGeom>
          <a:ln w="12700">
            <a:miter lim="400000"/>
          </a:ln>
          <a:effectLst>
            <a:outerShdw blurRad="76200" dist="38100" dir="7800000" rotWithShape="0">
              <a:srgbClr val="000000">
                <a:alpha val="40000"/>
              </a:srgbClr>
            </a:outerShdw>
          </a:effectLst>
        </p:spPr>
      </p:pic>
      <p:sp>
        <p:nvSpPr>
          <p:cNvPr id="403" name="TextBox 23"/>
          <p:cNvSpPr txBox="1"/>
          <p:nvPr/>
        </p:nvSpPr>
        <p:spPr>
          <a:xfrm>
            <a:off x="4457728" y="771287"/>
            <a:ext cx="16796008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Btv Audience </a:t>
            </a:r>
          </a:p>
        </p:txBody>
      </p:sp>
      <p:sp>
        <p:nvSpPr>
          <p:cNvPr id="404" name="TextBox 17"/>
          <p:cNvSpPr txBox="1"/>
          <p:nvPr/>
        </p:nvSpPr>
        <p:spPr>
          <a:xfrm>
            <a:off x="7186935" y="2925960"/>
            <a:ext cx="12143170" cy="1413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구매력 높은 </a:t>
            </a:r>
            <a:r>
              <a:rPr>
                <a:solidFill>
                  <a:srgbClr val="FF9300"/>
                </a:solidFill>
              </a:rPr>
              <a:t>31-50세 </a:t>
            </a:r>
            <a:r>
              <a:rPr>
                <a:solidFill>
                  <a:srgbClr val="535353"/>
                </a:solidFill>
              </a:rPr>
              <a:t>가입자 54%</a:t>
            </a:r>
            <a:r>
              <a:t>, </a:t>
            </a:r>
            <a:r>
              <a:rPr>
                <a:solidFill>
                  <a:srgbClr val="FF9300"/>
                </a:solidFill>
              </a:rPr>
              <a:t>수도권 </a:t>
            </a:r>
            <a:r>
              <a:rPr>
                <a:solidFill>
                  <a:srgbClr val="535353"/>
                </a:solidFill>
              </a:rPr>
              <a:t>약 55% </a:t>
            </a:r>
            <a:r>
              <a:t>차지 </a:t>
            </a:r>
          </a:p>
          <a:p>
            <a: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여성에 비해 남성이 53%로 높으며, 3160세 75.3%</a:t>
            </a:r>
          </a:p>
          <a:p>
            <a: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지역별로는 </a:t>
            </a:r>
            <a:r>
              <a:rPr>
                <a:solidFill>
                  <a:srgbClr val="FF9300"/>
                </a:solidFill>
              </a:rPr>
              <a:t>경기도</a:t>
            </a:r>
            <a:r>
              <a:t>가 26%로 가장 높으며 </a:t>
            </a:r>
            <a:r>
              <a:rPr>
                <a:solidFill>
                  <a:srgbClr val="FF9300"/>
                </a:solidFill>
              </a:rPr>
              <a:t>서울</a:t>
            </a:r>
            <a:r>
              <a:t>이 22%로 2위 </a:t>
            </a:r>
          </a:p>
        </p:txBody>
      </p:sp>
      <p:graphicFrame>
        <p:nvGraphicFramePr>
          <p:cNvPr id="405" name="성별"/>
          <p:cNvGraphicFramePr/>
          <p:nvPr/>
        </p:nvGraphicFramePr>
        <p:xfrm>
          <a:off x="414091" y="6290220"/>
          <a:ext cx="8477342" cy="620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6" name="연령"/>
          <p:cNvGraphicFramePr/>
          <p:nvPr/>
        </p:nvGraphicFramePr>
        <p:xfrm>
          <a:off x="9584285" y="6321908"/>
          <a:ext cx="5837119" cy="645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7" name="지역"/>
          <p:cNvGraphicFramePr/>
          <p:nvPr/>
        </p:nvGraphicFramePr>
        <p:xfrm>
          <a:off x="17622999" y="6251980"/>
          <a:ext cx="5494181" cy="637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8" name="Shape 2906"/>
          <p:cNvSpPr/>
          <p:nvPr/>
        </p:nvSpPr>
        <p:spPr>
          <a:xfrm>
            <a:off x="6660632" y="2979429"/>
            <a:ext cx="333163" cy="333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409" name="Shape 2906"/>
          <p:cNvSpPr/>
          <p:nvPr/>
        </p:nvSpPr>
        <p:spPr>
          <a:xfrm>
            <a:off x="6673332" y="3449329"/>
            <a:ext cx="333163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410" name="Shape 2906"/>
          <p:cNvSpPr/>
          <p:nvPr/>
        </p:nvSpPr>
        <p:spPr>
          <a:xfrm>
            <a:off x="6673332" y="3919229"/>
            <a:ext cx="333163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56691" y="668286"/>
            <a:ext cx="333162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13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414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01</a:t>
            </a:r>
          </a:p>
        </p:txBody>
      </p:sp>
      <p:sp>
        <p:nvSpPr>
          <p:cNvPr id="415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매체 소개 </a:t>
            </a:r>
          </a:p>
        </p:txBody>
      </p:sp>
      <p:sp>
        <p:nvSpPr>
          <p:cNvPr id="416" name="TextBox 23"/>
          <p:cNvSpPr txBox="1"/>
          <p:nvPr/>
        </p:nvSpPr>
        <p:spPr>
          <a:xfrm>
            <a:off x="4457728" y="771287"/>
            <a:ext cx="16796008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소비성향 변화에 따른 VOD 시장 대두</a:t>
            </a:r>
          </a:p>
        </p:txBody>
      </p:sp>
      <p:pic>
        <p:nvPicPr>
          <p:cNvPr id="41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2394" t="22575" r="31624" b="21868"/>
          <a:stretch>
            <a:fillRect/>
          </a:stretch>
        </p:blipFill>
        <p:spPr>
          <a:xfrm>
            <a:off x="484035" y="1910604"/>
            <a:ext cx="781448" cy="477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94" y="0"/>
                </a:moveTo>
                <a:cubicBezTo>
                  <a:pt x="980" y="0"/>
                  <a:pt x="0" y="1605"/>
                  <a:pt x="0" y="3594"/>
                </a:cubicBezTo>
                <a:lnTo>
                  <a:pt x="0" y="18006"/>
                </a:lnTo>
                <a:cubicBezTo>
                  <a:pt x="0" y="19995"/>
                  <a:pt x="980" y="21600"/>
                  <a:pt x="2194" y="21600"/>
                </a:cubicBezTo>
                <a:lnTo>
                  <a:pt x="19406" y="21600"/>
                </a:lnTo>
                <a:cubicBezTo>
                  <a:pt x="20620" y="21600"/>
                  <a:pt x="21600" y="19995"/>
                  <a:pt x="21600" y="18006"/>
                </a:cubicBezTo>
                <a:lnTo>
                  <a:pt x="21600" y="3594"/>
                </a:lnTo>
                <a:cubicBezTo>
                  <a:pt x="21600" y="1605"/>
                  <a:pt x="20620" y="0"/>
                  <a:pt x="19406" y="0"/>
                </a:cubicBezTo>
                <a:lnTo>
                  <a:pt x="2194" y="0"/>
                </a:lnTo>
                <a:close/>
              </a:path>
            </a:pathLst>
          </a:custGeom>
          <a:ln w="12700">
            <a:miter lim="400000"/>
          </a:ln>
          <a:effectLst>
            <a:outerShdw blurRad="76200" dist="38100" dir="7800000" rotWithShape="0">
              <a:srgbClr val="000000">
                <a:alpha val="40000"/>
              </a:srgbClr>
            </a:outerShdw>
          </a:effectLst>
        </p:spPr>
      </p:pic>
      <p:sp>
        <p:nvSpPr>
          <p:cNvPr id="418" name="TextBox 17"/>
          <p:cNvSpPr txBox="1"/>
          <p:nvPr/>
        </p:nvSpPr>
        <p:spPr>
          <a:xfrm>
            <a:off x="1273705" y="3840643"/>
            <a:ext cx="5621973" cy="5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개인취향에 맞는 컨텐츠 소비</a:t>
            </a:r>
          </a:p>
        </p:txBody>
      </p:sp>
      <p:sp>
        <p:nvSpPr>
          <p:cNvPr id="419" name="TextBox 17"/>
          <p:cNvSpPr txBox="1"/>
          <p:nvPr/>
        </p:nvSpPr>
        <p:spPr>
          <a:xfrm>
            <a:off x="1288855" y="4310543"/>
            <a:ext cx="8200391" cy="5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18-30대까지 점점 늘어나는 ‘몰아보기족’</a:t>
            </a:r>
          </a:p>
        </p:txBody>
      </p:sp>
      <p:sp>
        <p:nvSpPr>
          <p:cNvPr id="420" name="TextBox 17"/>
          <p:cNvSpPr txBox="1"/>
          <p:nvPr/>
        </p:nvSpPr>
        <p:spPr>
          <a:xfrm>
            <a:off x="934980" y="7168852"/>
            <a:ext cx="10084955" cy="2244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“정해진 시간에 구애받지 않고 원하는 컨텐츠를 원하는 시간에 </a:t>
            </a:r>
            <a:r>
              <a:rPr>
                <a:solidFill>
                  <a:srgbClr val="FF9300"/>
                </a:solidFill>
              </a:rPr>
              <a:t>능동적</a:t>
            </a:r>
            <a:r>
              <a:t>으로 시청”</a:t>
            </a:r>
          </a:p>
        </p:txBody>
      </p:sp>
      <p:sp>
        <p:nvSpPr>
          <p:cNvPr id="421" name="Straight Connector 19"/>
          <p:cNvSpPr/>
          <p:nvPr/>
        </p:nvSpPr>
        <p:spPr>
          <a:xfrm flipH="1">
            <a:off x="12185650" y="2432784"/>
            <a:ext cx="1" cy="11059543"/>
          </a:xfrm>
          <a:prstGeom prst="line">
            <a:avLst/>
          </a:prstGeom>
          <a:ln w="6350"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422" name="2D 영역 차트"/>
          <p:cNvGraphicFramePr/>
          <p:nvPr/>
        </p:nvGraphicFramePr>
        <p:xfrm>
          <a:off x="12938903" y="5355497"/>
          <a:ext cx="10718697" cy="614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3" name="Shape 2906"/>
          <p:cNvSpPr/>
          <p:nvPr/>
        </p:nvSpPr>
        <p:spPr>
          <a:xfrm>
            <a:off x="708178" y="3925966"/>
            <a:ext cx="333162" cy="333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424" name="Shape 2906"/>
          <p:cNvSpPr/>
          <p:nvPr/>
        </p:nvSpPr>
        <p:spPr>
          <a:xfrm>
            <a:off x="708178" y="4395866"/>
            <a:ext cx="333162" cy="333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425" name="TextBox 17"/>
          <p:cNvSpPr txBox="1"/>
          <p:nvPr/>
        </p:nvSpPr>
        <p:spPr>
          <a:xfrm>
            <a:off x="19177389" y="13269743"/>
            <a:ext cx="5207636" cy="375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spc="375">
                <a:solidFill>
                  <a:schemeClr val="accent6">
                    <a:lumOff val="-6588"/>
                  </a:schemeClr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lvl1pPr>
          </a:lstStyle>
          <a:p>
            <a:r>
              <a:t>출처 : 2017. 방송시장 경쟁상황평가서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59091" y="668286"/>
            <a:ext cx="328362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28" name="Rectangle 34"/>
          <p:cNvSpPr/>
          <p:nvPr/>
        </p:nvSpPr>
        <p:spPr>
          <a:xfrm>
            <a:off x="-3175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429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01</a:t>
            </a:r>
          </a:p>
        </p:txBody>
      </p:sp>
      <p:sp>
        <p:nvSpPr>
          <p:cNvPr id="430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매체 소개 </a:t>
            </a:r>
          </a:p>
        </p:txBody>
      </p:sp>
      <p:sp>
        <p:nvSpPr>
          <p:cNvPr id="431" name="TextBox 23"/>
          <p:cNvSpPr txBox="1"/>
          <p:nvPr/>
        </p:nvSpPr>
        <p:spPr>
          <a:xfrm>
            <a:off x="4457728" y="771287"/>
            <a:ext cx="16796008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광고 시청완료율이 높은 IPTV VOD 방송광고 </a:t>
            </a:r>
          </a:p>
        </p:txBody>
      </p:sp>
      <p:pic>
        <p:nvPicPr>
          <p:cNvPr id="43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2394" t="22575" r="31624" b="21868"/>
          <a:stretch>
            <a:fillRect/>
          </a:stretch>
        </p:blipFill>
        <p:spPr>
          <a:xfrm>
            <a:off x="484035" y="1910604"/>
            <a:ext cx="781448" cy="477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94" y="0"/>
                </a:moveTo>
                <a:cubicBezTo>
                  <a:pt x="980" y="0"/>
                  <a:pt x="0" y="1605"/>
                  <a:pt x="0" y="3594"/>
                </a:cubicBezTo>
                <a:lnTo>
                  <a:pt x="0" y="18006"/>
                </a:lnTo>
                <a:cubicBezTo>
                  <a:pt x="0" y="19995"/>
                  <a:pt x="980" y="21600"/>
                  <a:pt x="2194" y="21600"/>
                </a:cubicBezTo>
                <a:lnTo>
                  <a:pt x="19406" y="21600"/>
                </a:lnTo>
                <a:cubicBezTo>
                  <a:pt x="20620" y="21600"/>
                  <a:pt x="21600" y="19995"/>
                  <a:pt x="21600" y="18006"/>
                </a:cubicBezTo>
                <a:lnTo>
                  <a:pt x="21600" y="3594"/>
                </a:lnTo>
                <a:cubicBezTo>
                  <a:pt x="21600" y="1605"/>
                  <a:pt x="20620" y="0"/>
                  <a:pt x="19406" y="0"/>
                </a:cubicBezTo>
                <a:lnTo>
                  <a:pt x="2194" y="0"/>
                </a:lnTo>
                <a:close/>
              </a:path>
            </a:pathLst>
          </a:custGeom>
          <a:ln w="12700">
            <a:miter lim="400000"/>
          </a:ln>
          <a:effectLst>
            <a:outerShdw blurRad="76200" dist="38100" dir="7800000" rotWithShape="0">
              <a:srgbClr val="000000">
                <a:alpha val="40000"/>
              </a:srgbClr>
            </a:outerShdw>
          </a:effectLst>
        </p:spPr>
      </p:pic>
      <p:sp>
        <p:nvSpPr>
          <p:cNvPr id="433" name="TextBox 17"/>
          <p:cNvSpPr txBox="1"/>
          <p:nvPr/>
        </p:nvSpPr>
        <p:spPr>
          <a:xfrm>
            <a:off x="927151" y="3007600"/>
            <a:ext cx="3197861" cy="5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실시간 방송광고</a:t>
            </a:r>
          </a:p>
        </p:txBody>
      </p:sp>
      <p:sp>
        <p:nvSpPr>
          <p:cNvPr id="434" name="Shape 2906"/>
          <p:cNvSpPr/>
          <p:nvPr/>
        </p:nvSpPr>
        <p:spPr>
          <a:xfrm>
            <a:off x="464348" y="3124570"/>
            <a:ext cx="333162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grpSp>
        <p:nvGrpSpPr>
          <p:cNvPr id="447" name="그룹"/>
          <p:cNvGrpSpPr/>
          <p:nvPr/>
        </p:nvGrpSpPr>
        <p:grpSpPr>
          <a:xfrm>
            <a:off x="-10108" y="3809647"/>
            <a:ext cx="23086199" cy="1756656"/>
            <a:chOff x="0" y="0"/>
            <a:chExt cx="23086197" cy="1756655"/>
          </a:xfrm>
        </p:grpSpPr>
        <p:pic>
          <p:nvPicPr>
            <p:cNvPr id="435" name="11.jpg" descr="11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76283"/>
              <a:ext cx="2457084" cy="13810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6" name="51315_33501_2959.jpg" descr="51315_33501_2959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439117" y="180121"/>
              <a:ext cx="2458810" cy="13810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493207_127175_197.jpg" descr="493207_127175_197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99962" y="182293"/>
              <a:ext cx="2451535" cy="13810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8" name="542237_20140317191520_460_0003.jpg" descr="542237_20140317191520_460_0003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347493" y="182931"/>
              <a:ext cx="2453609" cy="13810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" name="190792484F61A8C229.jpeg" descr="190792484F61A8C229.jpe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794375" y="162412"/>
              <a:ext cx="2467053" cy="13925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" name="2012021708461553284_1.jpg" descr="2012021708461553284_1.jp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237967" y="180759"/>
              <a:ext cx="2441421" cy="1372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1" name="그룹" descr="그룹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294162" y="0"/>
              <a:ext cx="2792036" cy="17566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2" name="직사각형"/>
            <p:cNvSpPr/>
            <p:nvPr/>
          </p:nvSpPr>
          <p:spPr>
            <a:xfrm>
              <a:off x="20321404" y="22855"/>
              <a:ext cx="2737551" cy="1556430"/>
            </a:xfrm>
            <a:prstGeom prst="rect">
              <a:avLst/>
            </a:prstGeom>
            <a:solidFill>
              <a:srgbClr val="000000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43" name="IE002362679_STD.JPG" descr="IE002362679_STD.JPG"/>
            <p:cNvPicPr>
              <a:picLocks noChangeAspect="1"/>
            </p:cNvPicPr>
            <p:nvPr/>
          </p:nvPicPr>
          <p:blipFill>
            <a:blip r:embed="rId10">
              <a:extLst/>
            </a:blip>
            <a:srcRect/>
            <a:stretch>
              <a:fillRect/>
            </a:stretch>
          </p:blipFill>
          <p:spPr>
            <a:xfrm>
              <a:off x="20514535" y="99337"/>
              <a:ext cx="2303361" cy="14310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4" name="배스킨라빈스_블라스트-TV-CF31.jpg" descr="배스킨라빈스_블라스트-TV-CF31.jp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4679387" y="178684"/>
              <a:ext cx="2463838" cy="1376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5" name="A000354642899E.jpg" descr="A000354642899E.jpg"/>
            <p:cNvPicPr>
              <a:picLocks noChangeAspect="1"/>
            </p:cNvPicPr>
            <p:nvPr/>
          </p:nvPicPr>
          <p:blipFill>
            <a:blip r:embed="rId12">
              <a:extLst/>
            </a:blip>
            <a:srcRect r="3834"/>
            <a:stretch>
              <a:fillRect/>
            </a:stretch>
          </p:blipFill>
          <p:spPr>
            <a:xfrm>
              <a:off x="17134964" y="178684"/>
              <a:ext cx="2357881" cy="1376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6" name="직사각형"/>
            <p:cNvSpPr/>
            <p:nvPr/>
          </p:nvSpPr>
          <p:spPr>
            <a:xfrm>
              <a:off x="141" y="170305"/>
              <a:ext cx="19495216" cy="1392988"/>
            </a:xfrm>
            <a:prstGeom prst="rect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48" name="직사각형"/>
          <p:cNvSpPr/>
          <p:nvPr/>
        </p:nvSpPr>
        <p:spPr>
          <a:xfrm>
            <a:off x="6453" y="3954367"/>
            <a:ext cx="19511102" cy="1431088"/>
          </a:xfrm>
          <a:prstGeom prst="rect">
            <a:avLst/>
          </a:prstGeom>
          <a:gradFill>
            <a:gsLst>
              <a:gs pos="0">
                <a:srgbClr val="646767">
                  <a:alpha val="86565"/>
                </a:srgbClr>
              </a:gs>
              <a:gs pos="50000">
                <a:schemeClr val="accent5">
                  <a:alpha val="86565"/>
                </a:schemeClr>
              </a:gs>
              <a:gs pos="100000">
                <a:srgbClr val="424747">
                  <a:alpha val="86565"/>
                </a:srgbClr>
              </a:gs>
            </a:gsLst>
            <a:lin ang="5400000"/>
          </a:gradFill>
          <a:ln w="6350">
            <a:solidFill>
              <a:schemeClr val="accent5">
                <a:alpha val="86565"/>
              </a:schemeClr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9" name="TextBox 17"/>
          <p:cNvSpPr txBox="1"/>
          <p:nvPr/>
        </p:nvSpPr>
        <p:spPr>
          <a:xfrm>
            <a:off x="8796814" y="4078832"/>
            <a:ext cx="1271906" cy="5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 spc="562">
                <a:solidFill>
                  <a:srgbClr val="FF9300"/>
                </a:solidFill>
                <a:latin typeface="나눔스퀘어OTF Bold"/>
                <a:ea typeface="나눔스퀘어OTF Bold"/>
                <a:cs typeface="나눔스퀘어OTF Bold"/>
                <a:sym typeface="나눔스퀘어OTF Bold"/>
              </a:defRPr>
            </a:lvl1pPr>
          </a:lstStyle>
          <a:p>
            <a:r>
              <a:t>TMC </a:t>
            </a:r>
          </a:p>
        </p:txBody>
      </p:sp>
      <p:sp>
        <p:nvSpPr>
          <p:cNvPr id="450" name="선"/>
          <p:cNvSpPr/>
          <p:nvPr/>
        </p:nvSpPr>
        <p:spPr>
          <a:xfrm>
            <a:off x="17962" y="4669910"/>
            <a:ext cx="23805812" cy="1"/>
          </a:xfrm>
          <a:prstGeom prst="line">
            <a:avLst/>
          </a:prstGeom>
          <a:ln w="63500">
            <a:solidFill>
              <a:srgbClr val="FF9300"/>
            </a:solidFill>
            <a:prstDash val="sysDot"/>
            <a:miter lim="400000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1" name="TextBox 17"/>
          <p:cNvSpPr txBox="1"/>
          <p:nvPr/>
        </p:nvSpPr>
        <p:spPr>
          <a:xfrm>
            <a:off x="7643033" y="4688880"/>
            <a:ext cx="3831464" cy="5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 spc="562">
                <a:solidFill>
                  <a:srgbClr val="FF9300"/>
                </a:solidFill>
                <a:latin typeface="나눔스퀘어OTF Bold"/>
                <a:ea typeface="나눔스퀘어OTF Bold"/>
                <a:cs typeface="나눔스퀘어OTF Bold"/>
                <a:sym typeface="나눔스퀘어OTF Bold"/>
              </a:defRPr>
            </a:lvl1pPr>
          </a:lstStyle>
          <a:p>
            <a:r>
              <a:t>(Too Much CM) </a:t>
            </a:r>
          </a:p>
        </p:txBody>
      </p:sp>
      <p:sp>
        <p:nvSpPr>
          <p:cNvPr id="452" name="프로그램시청"/>
          <p:cNvSpPr/>
          <p:nvPr/>
        </p:nvSpPr>
        <p:spPr>
          <a:xfrm>
            <a:off x="20724245" y="4153960"/>
            <a:ext cx="1745910" cy="4622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000">
                <a:solidFill>
                  <a:srgbClr val="535353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lvl1pPr>
          </a:lstStyle>
          <a:p>
            <a:r>
              <a:t>프로그램시청</a:t>
            </a:r>
          </a:p>
        </p:txBody>
      </p:sp>
      <p:sp>
        <p:nvSpPr>
          <p:cNvPr id="453" name="선"/>
          <p:cNvSpPr/>
          <p:nvPr/>
        </p:nvSpPr>
        <p:spPr>
          <a:xfrm flipV="1">
            <a:off x="1475384" y="5475690"/>
            <a:ext cx="1" cy="580010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4" name="선"/>
          <p:cNvSpPr/>
          <p:nvPr/>
        </p:nvSpPr>
        <p:spPr>
          <a:xfrm flipV="1">
            <a:off x="18134915" y="5475690"/>
            <a:ext cx="1" cy="580010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5" name="선"/>
          <p:cNvSpPr/>
          <p:nvPr/>
        </p:nvSpPr>
        <p:spPr>
          <a:xfrm>
            <a:off x="1475384" y="6068398"/>
            <a:ext cx="499077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6" name="선"/>
          <p:cNvSpPr/>
          <p:nvPr/>
        </p:nvSpPr>
        <p:spPr>
          <a:xfrm>
            <a:off x="13146371" y="6068398"/>
            <a:ext cx="4990777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7" name="TextBox 23"/>
          <p:cNvSpPr txBox="1"/>
          <p:nvPr/>
        </p:nvSpPr>
        <p:spPr>
          <a:xfrm>
            <a:off x="8073615" y="5808363"/>
            <a:ext cx="6164106" cy="43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 spc="468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평균 20여개의 CM</a:t>
            </a:r>
          </a:p>
        </p:txBody>
      </p:sp>
      <p:pic>
        <p:nvPicPr>
          <p:cNvPr id="458" name="CF전현무.SK브로드밴드.Btv.엄마편03.jpg" descr="CF전현무.SK브로드밴드.Btv.엄마편03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-14054" y="8733277"/>
            <a:ext cx="2527246" cy="1418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maxresdefault.jpg" descr="maxresdefault.jp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491302" y="8733277"/>
            <a:ext cx="2521578" cy="1418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51831_125670_1512.jpg" descr="51831_125670_1512.jp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963531" y="8733277"/>
            <a:ext cx="2527246" cy="1409937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직사각형"/>
          <p:cNvSpPr/>
          <p:nvPr/>
        </p:nvSpPr>
        <p:spPr>
          <a:xfrm>
            <a:off x="14396" y="8745977"/>
            <a:ext cx="7475390" cy="1392987"/>
          </a:xfrm>
          <a:prstGeom prst="rect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2" name="선"/>
          <p:cNvSpPr/>
          <p:nvPr/>
        </p:nvSpPr>
        <p:spPr>
          <a:xfrm flipV="1">
            <a:off x="2472360" y="8737501"/>
            <a:ext cx="1" cy="1409938"/>
          </a:xfrm>
          <a:prstGeom prst="line">
            <a:avLst/>
          </a:prstGeom>
          <a:ln w="25400">
            <a:solidFill>
              <a:srgbClr val="FF93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3" name="선"/>
          <p:cNvSpPr/>
          <p:nvPr/>
        </p:nvSpPr>
        <p:spPr>
          <a:xfrm flipV="1">
            <a:off x="4968441" y="8737501"/>
            <a:ext cx="1" cy="1409938"/>
          </a:xfrm>
          <a:prstGeom prst="line">
            <a:avLst/>
          </a:prstGeom>
          <a:ln w="25400">
            <a:solidFill>
              <a:srgbClr val="FF93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4" name="직사각형"/>
          <p:cNvSpPr/>
          <p:nvPr/>
        </p:nvSpPr>
        <p:spPr>
          <a:xfrm>
            <a:off x="14396" y="3982942"/>
            <a:ext cx="19495216" cy="1392988"/>
          </a:xfrm>
          <a:prstGeom prst="rect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5" name="그룹" descr="그룹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887346" y="8568118"/>
            <a:ext cx="2792036" cy="1756656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직사각형"/>
          <p:cNvSpPr/>
          <p:nvPr/>
        </p:nvSpPr>
        <p:spPr>
          <a:xfrm>
            <a:off x="7914588" y="8590974"/>
            <a:ext cx="2737551" cy="1556429"/>
          </a:xfrm>
          <a:prstGeom prst="rect">
            <a:avLst/>
          </a:prstGeom>
          <a:solidFill>
            <a:srgbClr val="000000"/>
          </a:soli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7" name="IE002362679_STD.JPG" descr="IE002362679_STD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107719" y="8667455"/>
            <a:ext cx="2303361" cy="1431070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선"/>
          <p:cNvSpPr/>
          <p:nvPr/>
        </p:nvSpPr>
        <p:spPr>
          <a:xfrm>
            <a:off x="143999" y="9442470"/>
            <a:ext cx="11283066" cy="1"/>
          </a:xfrm>
          <a:prstGeom prst="line">
            <a:avLst/>
          </a:prstGeom>
          <a:ln w="63500">
            <a:solidFill>
              <a:srgbClr val="FF9300"/>
            </a:solidFill>
            <a:prstDash val="sysDot"/>
            <a:miter lim="400000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9" name="원"/>
          <p:cNvSpPr/>
          <p:nvPr/>
        </p:nvSpPr>
        <p:spPr>
          <a:xfrm>
            <a:off x="1126378" y="9323900"/>
            <a:ext cx="246381" cy="24638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93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70" name="원"/>
          <p:cNvSpPr/>
          <p:nvPr/>
        </p:nvSpPr>
        <p:spPr>
          <a:xfrm>
            <a:off x="3628900" y="9319279"/>
            <a:ext cx="246381" cy="24638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93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71" name="원"/>
          <p:cNvSpPr/>
          <p:nvPr/>
        </p:nvSpPr>
        <p:spPr>
          <a:xfrm>
            <a:off x="6131423" y="9319279"/>
            <a:ext cx="246381" cy="24638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93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72" name="프로그램시청"/>
          <p:cNvSpPr/>
          <p:nvPr/>
        </p:nvSpPr>
        <p:spPr>
          <a:xfrm>
            <a:off x="8386495" y="8869937"/>
            <a:ext cx="1745911" cy="4622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000">
                <a:solidFill>
                  <a:srgbClr val="535353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lvl1pPr>
          </a:lstStyle>
          <a:p>
            <a:r>
              <a:t>프로그램시청</a:t>
            </a:r>
          </a:p>
        </p:txBody>
      </p:sp>
      <p:sp>
        <p:nvSpPr>
          <p:cNvPr id="473" name="선"/>
          <p:cNvSpPr/>
          <p:nvPr/>
        </p:nvSpPr>
        <p:spPr>
          <a:xfrm flipV="1">
            <a:off x="380150" y="10248793"/>
            <a:ext cx="1" cy="580010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4" name="선"/>
          <p:cNvSpPr/>
          <p:nvPr/>
        </p:nvSpPr>
        <p:spPr>
          <a:xfrm flipV="1">
            <a:off x="7335387" y="10239268"/>
            <a:ext cx="1" cy="580010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5" name="선"/>
          <p:cNvSpPr/>
          <p:nvPr/>
        </p:nvSpPr>
        <p:spPr>
          <a:xfrm flipV="1">
            <a:off x="380150" y="10841501"/>
            <a:ext cx="989217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6" name="선"/>
          <p:cNvSpPr/>
          <p:nvPr/>
        </p:nvSpPr>
        <p:spPr>
          <a:xfrm>
            <a:off x="5171606" y="10831976"/>
            <a:ext cx="2166014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7" name="TextBox 23"/>
          <p:cNvSpPr txBox="1"/>
          <p:nvPr/>
        </p:nvSpPr>
        <p:spPr>
          <a:xfrm>
            <a:off x="2235598" y="10584641"/>
            <a:ext cx="2303463" cy="43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 spc="468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최대 3개 CM</a:t>
            </a:r>
          </a:p>
        </p:txBody>
      </p:sp>
      <p:sp>
        <p:nvSpPr>
          <p:cNvPr id="478" name="TextBox 17"/>
          <p:cNvSpPr txBox="1"/>
          <p:nvPr/>
        </p:nvSpPr>
        <p:spPr>
          <a:xfrm>
            <a:off x="949388" y="8012386"/>
            <a:ext cx="3105849" cy="5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 spc="56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VOD 방송광고 </a:t>
            </a:r>
          </a:p>
        </p:txBody>
      </p:sp>
      <p:sp>
        <p:nvSpPr>
          <p:cNvPr id="479" name="Shape 2906"/>
          <p:cNvSpPr/>
          <p:nvPr/>
        </p:nvSpPr>
        <p:spPr>
          <a:xfrm>
            <a:off x="486585" y="8129355"/>
            <a:ext cx="333162" cy="33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480" name="TextBox 17"/>
          <p:cNvSpPr txBox="1"/>
          <p:nvPr/>
        </p:nvSpPr>
        <p:spPr>
          <a:xfrm>
            <a:off x="13092438" y="8129355"/>
            <a:ext cx="10397692" cy="2967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“VOD 방송광고는 프로그램</a:t>
            </a:r>
          </a:p>
          <a:p>
            <a:pPr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시청직전 노출되어 </a:t>
            </a:r>
            <a:r>
              <a:rPr>
                <a:solidFill>
                  <a:srgbClr val="FF9300"/>
                </a:solidFill>
              </a:rPr>
              <a:t>높은 주목도</a:t>
            </a:r>
            <a:r>
              <a:t>를 보이며 </a:t>
            </a:r>
            <a:r>
              <a:rPr>
                <a:solidFill>
                  <a:srgbClr val="FF9300"/>
                </a:solidFill>
              </a:rPr>
              <a:t>광고시청 완료율</a:t>
            </a:r>
            <a:r>
              <a:t>이 월등히 높습니다 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53262" y="668286"/>
            <a:ext cx="340020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483" name="Rectangle 34"/>
          <p:cNvSpPr/>
          <p:nvPr/>
        </p:nvSpPr>
        <p:spPr>
          <a:xfrm>
            <a:off x="0" y="-1"/>
            <a:ext cx="24377650" cy="2440479"/>
          </a:xfrm>
          <a:prstGeom prst="rect">
            <a:avLst/>
          </a:prstGeom>
          <a:solidFill>
            <a:srgbClr val="EFF0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484" name="TextBox 23"/>
          <p:cNvSpPr txBox="1"/>
          <p:nvPr/>
        </p:nvSpPr>
        <p:spPr>
          <a:xfrm>
            <a:off x="483901" y="789234"/>
            <a:ext cx="781715" cy="66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spc="375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01</a:t>
            </a:r>
          </a:p>
        </p:txBody>
      </p:sp>
      <p:sp>
        <p:nvSpPr>
          <p:cNvPr id="485" name="CROSSTARGET TV…"/>
          <p:cNvSpPr txBox="1"/>
          <p:nvPr/>
        </p:nvSpPr>
        <p:spPr>
          <a:xfrm>
            <a:off x="464991" y="1242556"/>
            <a:ext cx="4336817" cy="668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spc="272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>
              <a:defRPr sz="2000" spc="272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상품 소개 </a:t>
            </a:r>
          </a:p>
        </p:txBody>
      </p:sp>
      <p:sp>
        <p:nvSpPr>
          <p:cNvPr id="486" name="TextBox 23"/>
          <p:cNvSpPr txBox="1"/>
          <p:nvPr/>
        </p:nvSpPr>
        <p:spPr>
          <a:xfrm>
            <a:off x="4457728" y="771287"/>
            <a:ext cx="16796008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spc="937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다양하고 정교한 타겟팅 지원 </a:t>
            </a:r>
          </a:p>
        </p:txBody>
      </p:sp>
      <p:sp>
        <p:nvSpPr>
          <p:cNvPr id="487" name="Hexagon 79"/>
          <p:cNvSpPr/>
          <p:nvPr/>
        </p:nvSpPr>
        <p:spPr>
          <a:xfrm rot="16200000">
            <a:off x="1475102" y="3901298"/>
            <a:ext cx="3657601" cy="3273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833" y="0"/>
                </a:lnTo>
                <a:lnTo>
                  <a:pt x="16767" y="0"/>
                </a:lnTo>
                <a:lnTo>
                  <a:pt x="21600" y="10800"/>
                </a:lnTo>
                <a:lnTo>
                  <a:pt x="16767" y="21600"/>
                </a:lnTo>
                <a:lnTo>
                  <a:pt x="4833" y="21600"/>
                </a:lnTo>
                <a:close/>
              </a:path>
            </a:pathLst>
          </a:custGeom>
          <a:ln w="38100">
            <a:solidFill>
              <a:srgbClr val="5353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pPr>
            <a:endParaRPr/>
          </a:p>
        </p:txBody>
      </p:sp>
      <p:sp>
        <p:nvSpPr>
          <p:cNvPr id="488" name="Hexagon 80"/>
          <p:cNvSpPr/>
          <p:nvPr/>
        </p:nvSpPr>
        <p:spPr>
          <a:xfrm rot="16200000">
            <a:off x="5944803" y="3901298"/>
            <a:ext cx="3657601" cy="3273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833" y="0"/>
                </a:lnTo>
                <a:lnTo>
                  <a:pt x="16767" y="0"/>
                </a:lnTo>
                <a:lnTo>
                  <a:pt x="21600" y="10800"/>
                </a:lnTo>
                <a:lnTo>
                  <a:pt x="16767" y="21600"/>
                </a:lnTo>
                <a:lnTo>
                  <a:pt x="4833" y="21600"/>
                </a:lnTo>
                <a:close/>
              </a:path>
            </a:pathLst>
          </a:custGeom>
          <a:ln w="38100">
            <a:solidFill>
              <a:srgbClr val="5353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pPr>
            <a:endParaRPr/>
          </a:p>
        </p:txBody>
      </p:sp>
      <p:sp>
        <p:nvSpPr>
          <p:cNvPr id="489" name="Hexagon 81"/>
          <p:cNvSpPr/>
          <p:nvPr/>
        </p:nvSpPr>
        <p:spPr>
          <a:xfrm rot="16200000">
            <a:off x="10414503" y="3901298"/>
            <a:ext cx="3657601" cy="3273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833" y="0"/>
                </a:lnTo>
                <a:lnTo>
                  <a:pt x="16767" y="0"/>
                </a:lnTo>
                <a:lnTo>
                  <a:pt x="21600" y="10800"/>
                </a:lnTo>
                <a:lnTo>
                  <a:pt x="16767" y="21600"/>
                </a:lnTo>
                <a:lnTo>
                  <a:pt x="4833" y="21600"/>
                </a:lnTo>
                <a:close/>
              </a:path>
            </a:pathLst>
          </a:custGeom>
          <a:ln w="38100">
            <a:solidFill>
              <a:srgbClr val="5353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pPr>
            <a:endParaRPr/>
          </a:p>
        </p:txBody>
      </p:sp>
      <p:sp>
        <p:nvSpPr>
          <p:cNvPr id="490" name="Hexagon 82"/>
          <p:cNvSpPr/>
          <p:nvPr/>
        </p:nvSpPr>
        <p:spPr>
          <a:xfrm rot="16200000">
            <a:off x="14909603" y="3901298"/>
            <a:ext cx="3657601" cy="3273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833" y="0"/>
                </a:lnTo>
                <a:lnTo>
                  <a:pt x="16767" y="0"/>
                </a:lnTo>
                <a:lnTo>
                  <a:pt x="21600" y="10800"/>
                </a:lnTo>
                <a:lnTo>
                  <a:pt x="16767" y="21600"/>
                </a:lnTo>
                <a:lnTo>
                  <a:pt x="4833" y="21600"/>
                </a:lnTo>
                <a:close/>
              </a:path>
            </a:pathLst>
          </a:custGeom>
          <a:ln w="38100">
            <a:solidFill>
              <a:srgbClr val="5353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pPr>
            <a:endParaRPr/>
          </a:p>
        </p:txBody>
      </p:sp>
      <p:sp>
        <p:nvSpPr>
          <p:cNvPr id="491" name="Hexagon 83"/>
          <p:cNvSpPr/>
          <p:nvPr/>
        </p:nvSpPr>
        <p:spPr>
          <a:xfrm rot="16200000">
            <a:off x="19417402" y="3901298"/>
            <a:ext cx="3657601" cy="3273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833" y="0"/>
                </a:lnTo>
                <a:lnTo>
                  <a:pt x="16767" y="0"/>
                </a:lnTo>
                <a:lnTo>
                  <a:pt x="21600" y="10800"/>
                </a:lnTo>
                <a:lnTo>
                  <a:pt x="16767" y="21600"/>
                </a:lnTo>
                <a:lnTo>
                  <a:pt x="4833" y="21600"/>
                </a:lnTo>
                <a:close/>
              </a:path>
            </a:pathLst>
          </a:custGeom>
          <a:ln w="38100">
            <a:solidFill>
              <a:srgbClr val="5353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pPr>
            <a:endParaRPr/>
          </a:p>
        </p:txBody>
      </p:sp>
      <p:grpSp>
        <p:nvGrpSpPr>
          <p:cNvPr id="496" name="그룹"/>
          <p:cNvGrpSpPr/>
          <p:nvPr/>
        </p:nvGrpSpPr>
        <p:grpSpPr>
          <a:xfrm>
            <a:off x="11361908" y="4991552"/>
            <a:ext cx="1299986" cy="936863"/>
            <a:chOff x="0" y="0"/>
            <a:chExt cx="1299985" cy="936861"/>
          </a:xfrm>
        </p:grpSpPr>
        <p:sp>
          <p:nvSpPr>
            <p:cNvPr id="492" name="도형"/>
            <p:cNvSpPr/>
            <p:nvPr/>
          </p:nvSpPr>
          <p:spPr>
            <a:xfrm>
              <a:off x="432555" y="0"/>
              <a:ext cx="867431" cy="92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8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2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1"/>
                  </a:cubicBezTo>
                  <a:cubicBezTo>
                    <a:pt x="11048" y="15407"/>
                    <a:pt x="10935" y="14995"/>
                    <a:pt x="10708" y="14646"/>
                  </a:cubicBezTo>
                  <a:cubicBezTo>
                    <a:pt x="10481" y="14298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6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6"/>
                  </a:cubicBezTo>
                  <a:cubicBezTo>
                    <a:pt x="6459" y="11198"/>
                    <a:pt x="6309" y="11466"/>
                    <a:pt x="6204" y="11777"/>
                  </a:cubicBezTo>
                  <a:cubicBezTo>
                    <a:pt x="6100" y="12088"/>
                    <a:pt x="6040" y="12433"/>
                    <a:pt x="6026" y="12811"/>
                  </a:cubicBezTo>
                  <a:lnTo>
                    <a:pt x="6944" y="12811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7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5"/>
                  </a:cubicBezTo>
                  <a:cubicBezTo>
                    <a:pt x="9623" y="11627"/>
                    <a:pt x="9752" y="11943"/>
                    <a:pt x="9752" y="12366"/>
                  </a:cubicBezTo>
                  <a:cubicBezTo>
                    <a:pt x="9752" y="12574"/>
                    <a:pt x="9713" y="12759"/>
                    <a:pt x="9634" y="12922"/>
                  </a:cubicBezTo>
                  <a:cubicBezTo>
                    <a:pt x="9554" y="13086"/>
                    <a:pt x="9448" y="13221"/>
                    <a:pt x="9315" y="13329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9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5"/>
                  </a:cubicBezTo>
                  <a:lnTo>
                    <a:pt x="7895" y="14447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7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7"/>
                    <a:pt x="9860" y="15086"/>
                    <a:pt x="9947" y="15275"/>
                  </a:cubicBezTo>
                  <a:cubicBezTo>
                    <a:pt x="10033" y="15464"/>
                    <a:pt x="10076" y="15682"/>
                    <a:pt x="10076" y="15926"/>
                  </a:cubicBezTo>
                  <a:cubicBezTo>
                    <a:pt x="10076" y="16163"/>
                    <a:pt x="10031" y="16377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1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1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499"/>
                  </a:lnTo>
                  <a:lnTo>
                    <a:pt x="14257" y="12499"/>
                  </a:lnTo>
                  <a:cubicBezTo>
                    <a:pt x="14257" y="12499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62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495" name="그룹"/>
            <p:cNvGrpSpPr/>
            <p:nvPr/>
          </p:nvGrpSpPr>
          <p:grpSpPr>
            <a:xfrm>
              <a:off x="0" y="295907"/>
              <a:ext cx="623834" cy="640955"/>
              <a:chOff x="0" y="0"/>
              <a:chExt cx="623833" cy="640954"/>
            </a:xfrm>
          </p:grpSpPr>
          <p:sp>
            <p:nvSpPr>
              <p:cNvPr id="493" name="타원형"/>
              <p:cNvSpPr/>
              <p:nvPr/>
            </p:nvSpPr>
            <p:spPr>
              <a:xfrm>
                <a:off x="1421" y="0"/>
                <a:ext cx="620992" cy="64095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94" name="도형"/>
              <p:cNvSpPr/>
              <p:nvPr/>
            </p:nvSpPr>
            <p:spPr>
              <a:xfrm>
                <a:off x="-1" y="1067"/>
                <a:ext cx="623835" cy="63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1782"/>
                    </a:moveTo>
                    <a:cubicBezTo>
                      <a:pt x="10258" y="11782"/>
                      <a:pt x="9818" y="11342"/>
                      <a:pt x="9818" y="10800"/>
                    </a:cubicBezTo>
                    <a:cubicBezTo>
                      <a:pt x="9818" y="10258"/>
                      <a:pt x="10258" y="9818"/>
                      <a:pt x="10800" y="9818"/>
                    </a:cubicBezTo>
                    <a:cubicBezTo>
                      <a:pt x="11342" y="9818"/>
                      <a:pt x="11782" y="10258"/>
                      <a:pt x="11782" y="10800"/>
                    </a:cubicBezTo>
                    <a:cubicBezTo>
                      <a:pt x="11782" y="11342"/>
                      <a:pt x="11342" y="11782"/>
                      <a:pt x="10800" y="11782"/>
                    </a:cubicBezTo>
                    <a:moveTo>
                      <a:pt x="14236" y="10309"/>
                    </a:moveTo>
                    <a:lnTo>
                      <a:pt x="12694" y="10309"/>
                    </a:lnTo>
                    <a:cubicBezTo>
                      <a:pt x="12516" y="9622"/>
                      <a:pt x="11979" y="9084"/>
                      <a:pt x="11291" y="8906"/>
                    </a:cubicBezTo>
                    <a:lnTo>
                      <a:pt x="11291" y="5400"/>
                    </a:lnTo>
                    <a:cubicBezTo>
                      <a:pt x="11291" y="5129"/>
                      <a:pt x="11071" y="4909"/>
                      <a:pt x="10800" y="4909"/>
                    </a:cubicBezTo>
                    <a:cubicBezTo>
                      <a:pt x="10529" y="4909"/>
                      <a:pt x="10309" y="5129"/>
                      <a:pt x="10309" y="5400"/>
                    </a:cubicBezTo>
                    <a:lnTo>
                      <a:pt x="10309" y="8906"/>
                    </a:lnTo>
                    <a:cubicBezTo>
                      <a:pt x="9464" y="9125"/>
                      <a:pt x="8836" y="9886"/>
                      <a:pt x="8836" y="10800"/>
                    </a:cubicBezTo>
                    <a:cubicBezTo>
                      <a:pt x="8836" y="11885"/>
                      <a:pt x="9716" y="12764"/>
                      <a:pt x="10800" y="12764"/>
                    </a:cubicBezTo>
                    <a:cubicBezTo>
                      <a:pt x="11714" y="12764"/>
                      <a:pt x="12476" y="12137"/>
                      <a:pt x="12694" y="11291"/>
                    </a:cubicBezTo>
                    <a:lnTo>
                      <a:pt x="14236" y="11291"/>
                    </a:lnTo>
                    <a:cubicBezTo>
                      <a:pt x="14507" y="11291"/>
                      <a:pt x="14727" y="11072"/>
                      <a:pt x="14727" y="10800"/>
                    </a:cubicBezTo>
                    <a:cubicBezTo>
                      <a:pt x="14727" y="10529"/>
                      <a:pt x="14507" y="10309"/>
                      <a:pt x="14236" y="10309"/>
                    </a:cubicBezTo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moveTo>
                      <a:pt x="10800" y="18655"/>
                    </a:moveTo>
                    <a:cubicBezTo>
                      <a:pt x="6462" y="18655"/>
                      <a:pt x="2945" y="15138"/>
                      <a:pt x="2945" y="10800"/>
                    </a:cubicBezTo>
                    <a:cubicBezTo>
                      <a:pt x="2945" y="6462"/>
                      <a:pt x="6462" y="2945"/>
                      <a:pt x="10800" y="2945"/>
                    </a:cubicBezTo>
                    <a:cubicBezTo>
                      <a:pt x="15138" y="2945"/>
                      <a:pt x="18655" y="6462"/>
                      <a:pt x="18655" y="10800"/>
                    </a:cubicBezTo>
                    <a:cubicBezTo>
                      <a:pt x="18655" y="15138"/>
                      <a:pt x="15138" y="18655"/>
                      <a:pt x="10800" y="18655"/>
                    </a:cubicBezTo>
                    <a:moveTo>
                      <a:pt x="10800" y="1964"/>
                    </a:moveTo>
                    <a:cubicBezTo>
                      <a:pt x="5920" y="1964"/>
                      <a:pt x="1964" y="5920"/>
                      <a:pt x="1964" y="10800"/>
                    </a:cubicBezTo>
                    <a:cubicBezTo>
                      <a:pt x="1964" y="15680"/>
                      <a:pt x="5920" y="19636"/>
                      <a:pt x="10800" y="19636"/>
                    </a:cubicBezTo>
                    <a:cubicBezTo>
                      <a:pt x="15680" y="19636"/>
                      <a:pt x="19636" y="15680"/>
                      <a:pt x="19636" y="10800"/>
                    </a:cubicBezTo>
                    <a:cubicBezTo>
                      <a:pt x="19636" y="5920"/>
                      <a:pt x="15680" y="1964"/>
                      <a:pt x="10800" y="1964"/>
                    </a:cubicBezTo>
                  </a:path>
                </a:pathLst>
              </a:custGeom>
              <a:gradFill flip="none" rotWithShape="1">
                <a:gsLst>
                  <a:gs pos="0">
                    <a:srgbClr val="646767"/>
                  </a:gs>
                  <a:gs pos="50000">
                    <a:schemeClr val="accent5"/>
                  </a:gs>
                  <a:gs pos="100000">
                    <a:srgbClr val="424747"/>
                  </a:gs>
                </a:gsLst>
                <a:lin ang="5400000" scaled="0"/>
              </a:gradFill>
              <a:ln w="6350" cap="flat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497" name="도형"/>
          <p:cNvSpPr/>
          <p:nvPr/>
        </p:nvSpPr>
        <p:spPr>
          <a:xfrm>
            <a:off x="7178062" y="5001206"/>
            <a:ext cx="1100720" cy="1073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58"/>
                </a:moveTo>
                <a:lnTo>
                  <a:pt x="14727" y="18775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2" y="1990"/>
                </a:moveTo>
                <a:lnTo>
                  <a:pt x="21244" y="1983"/>
                </a:lnTo>
                <a:lnTo>
                  <a:pt x="14371" y="19"/>
                </a:lnTo>
                <a:lnTo>
                  <a:pt x="14369" y="27"/>
                </a:lnTo>
                <a:cubicBezTo>
                  <a:pt x="14326" y="14"/>
                  <a:pt x="14284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1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8" y="19610"/>
                </a:cubicBezTo>
                <a:lnTo>
                  <a:pt x="356" y="19618"/>
                </a:lnTo>
                <a:lnTo>
                  <a:pt x="7229" y="21581"/>
                </a:lnTo>
                <a:lnTo>
                  <a:pt x="7231" y="21573"/>
                </a:lnTo>
                <a:cubicBezTo>
                  <a:pt x="7274" y="21586"/>
                  <a:pt x="7316" y="21600"/>
                  <a:pt x="7364" y="21600"/>
                </a:cubicBezTo>
                <a:cubicBezTo>
                  <a:pt x="7411" y="21600"/>
                  <a:pt x="7454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2" y="199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98" name="도형"/>
          <p:cNvSpPr/>
          <p:nvPr/>
        </p:nvSpPr>
        <p:spPr>
          <a:xfrm>
            <a:off x="7538891" y="5249220"/>
            <a:ext cx="379062" cy="521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501" name="그룹"/>
          <p:cNvGrpSpPr/>
          <p:nvPr/>
        </p:nvGrpSpPr>
        <p:grpSpPr>
          <a:xfrm>
            <a:off x="2753543" y="5028359"/>
            <a:ext cx="1100720" cy="1019190"/>
            <a:chOff x="0" y="0"/>
            <a:chExt cx="1100718" cy="1019189"/>
          </a:xfrm>
        </p:grpSpPr>
        <p:sp>
          <p:nvSpPr>
            <p:cNvPr id="499" name="도형"/>
            <p:cNvSpPr/>
            <p:nvPr/>
          </p:nvSpPr>
          <p:spPr>
            <a:xfrm>
              <a:off x="0" y="0"/>
              <a:ext cx="896839" cy="81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20"/>
                  </a:moveTo>
                  <a:cubicBezTo>
                    <a:pt x="7396" y="20520"/>
                    <a:pt x="4399" y="18805"/>
                    <a:pt x="2638" y="16200"/>
                  </a:cubicBezTo>
                  <a:lnTo>
                    <a:pt x="9966" y="16200"/>
                  </a:lnTo>
                  <a:cubicBezTo>
                    <a:pt x="10478" y="17309"/>
                    <a:pt x="12251" y="18900"/>
                    <a:pt x="13500" y="18900"/>
                  </a:cubicBezTo>
                  <a:cubicBezTo>
                    <a:pt x="14973" y="18900"/>
                    <a:pt x="16200" y="17820"/>
                    <a:pt x="16200" y="15660"/>
                  </a:cubicBezTo>
                  <a:cubicBezTo>
                    <a:pt x="16200" y="13500"/>
                    <a:pt x="14973" y="12420"/>
                    <a:pt x="13500" y="12420"/>
                  </a:cubicBezTo>
                  <a:cubicBezTo>
                    <a:pt x="12241" y="12420"/>
                    <a:pt x="10447" y="13973"/>
                    <a:pt x="9953" y="15120"/>
                  </a:cubicBezTo>
                  <a:lnTo>
                    <a:pt x="2014" y="15120"/>
                  </a:lnTo>
                  <a:cubicBezTo>
                    <a:pt x="1359" y="13817"/>
                    <a:pt x="982" y="12354"/>
                    <a:pt x="982" y="10800"/>
                  </a:cubicBezTo>
                  <a:cubicBezTo>
                    <a:pt x="982" y="9246"/>
                    <a:pt x="1359" y="7783"/>
                    <a:pt x="2014" y="6480"/>
                  </a:cubicBezTo>
                  <a:lnTo>
                    <a:pt x="9966" y="6480"/>
                  </a:lnTo>
                  <a:cubicBezTo>
                    <a:pt x="10478" y="7589"/>
                    <a:pt x="12252" y="9180"/>
                    <a:pt x="13500" y="9180"/>
                  </a:cubicBezTo>
                  <a:cubicBezTo>
                    <a:pt x="14973" y="9180"/>
                    <a:pt x="16200" y="8100"/>
                    <a:pt x="16200" y="5940"/>
                  </a:cubicBezTo>
                  <a:cubicBezTo>
                    <a:pt x="16200" y="3780"/>
                    <a:pt x="14973" y="2700"/>
                    <a:pt x="13500" y="2700"/>
                  </a:cubicBezTo>
                  <a:cubicBezTo>
                    <a:pt x="12241" y="2700"/>
                    <a:pt x="10447" y="4253"/>
                    <a:pt x="9953" y="5400"/>
                  </a:cubicBezTo>
                  <a:lnTo>
                    <a:pt x="2638" y="5400"/>
                  </a:lnTo>
                  <a:cubicBezTo>
                    <a:pt x="4399" y="2796"/>
                    <a:pt x="7396" y="1080"/>
                    <a:pt x="10800" y="1080"/>
                  </a:cubicBezTo>
                  <a:cubicBezTo>
                    <a:pt x="16038" y="1080"/>
                    <a:pt x="20306" y="5145"/>
                    <a:pt x="20590" y="10260"/>
                  </a:cubicBezTo>
                  <a:lnTo>
                    <a:pt x="10652" y="10260"/>
                  </a:lnTo>
                  <a:cubicBezTo>
                    <a:pt x="10140" y="9151"/>
                    <a:pt x="8367" y="7560"/>
                    <a:pt x="7118" y="7560"/>
                  </a:cubicBezTo>
                  <a:cubicBezTo>
                    <a:pt x="5645" y="7560"/>
                    <a:pt x="4418" y="8640"/>
                    <a:pt x="4418" y="10800"/>
                  </a:cubicBezTo>
                  <a:cubicBezTo>
                    <a:pt x="4418" y="12960"/>
                    <a:pt x="5645" y="14040"/>
                    <a:pt x="7118" y="14040"/>
                  </a:cubicBezTo>
                  <a:cubicBezTo>
                    <a:pt x="8377" y="14040"/>
                    <a:pt x="10171" y="12488"/>
                    <a:pt x="10665" y="11340"/>
                  </a:cubicBezTo>
                  <a:lnTo>
                    <a:pt x="20590" y="11340"/>
                  </a:lnTo>
                  <a:cubicBezTo>
                    <a:pt x="20306" y="16456"/>
                    <a:pt x="16038" y="20520"/>
                    <a:pt x="10800" y="20520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62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00" name="도형"/>
            <p:cNvSpPr/>
            <p:nvPr/>
          </p:nvSpPr>
          <p:spPr>
            <a:xfrm>
              <a:off x="203879" y="203879"/>
              <a:ext cx="896840" cy="81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20"/>
                  </a:moveTo>
                  <a:cubicBezTo>
                    <a:pt x="7396" y="20520"/>
                    <a:pt x="4399" y="18805"/>
                    <a:pt x="2638" y="16200"/>
                  </a:cubicBezTo>
                  <a:lnTo>
                    <a:pt x="9966" y="16200"/>
                  </a:lnTo>
                  <a:cubicBezTo>
                    <a:pt x="10478" y="17309"/>
                    <a:pt x="12251" y="18900"/>
                    <a:pt x="13500" y="18900"/>
                  </a:cubicBezTo>
                  <a:cubicBezTo>
                    <a:pt x="14973" y="18900"/>
                    <a:pt x="16200" y="17820"/>
                    <a:pt x="16200" y="15660"/>
                  </a:cubicBezTo>
                  <a:cubicBezTo>
                    <a:pt x="16200" y="13500"/>
                    <a:pt x="14973" y="12420"/>
                    <a:pt x="13500" y="12420"/>
                  </a:cubicBezTo>
                  <a:cubicBezTo>
                    <a:pt x="12241" y="12420"/>
                    <a:pt x="10447" y="13973"/>
                    <a:pt x="9953" y="15120"/>
                  </a:cubicBezTo>
                  <a:lnTo>
                    <a:pt x="2014" y="15120"/>
                  </a:lnTo>
                  <a:cubicBezTo>
                    <a:pt x="1359" y="13817"/>
                    <a:pt x="982" y="12354"/>
                    <a:pt x="982" y="10800"/>
                  </a:cubicBezTo>
                  <a:cubicBezTo>
                    <a:pt x="982" y="9246"/>
                    <a:pt x="1359" y="7783"/>
                    <a:pt x="2014" y="6480"/>
                  </a:cubicBezTo>
                  <a:lnTo>
                    <a:pt x="9966" y="6480"/>
                  </a:lnTo>
                  <a:cubicBezTo>
                    <a:pt x="10478" y="7589"/>
                    <a:pt x="12252" y="9180"/>
                    <a:pt x="13500" y="9180"/>
                  </a:cubicBezTo>
                  <a:cubicBezTo>
                    <a:pt x="14973" y="9180"/>
                    <a:pt x="16200" y="8100"/>
                    <a:pt x="16200" y="5940"/>
                  </a:cubicBezTo>
                  <a:cubicBezTo>
                    <a:pt x="16200" y="3780"/>
                    <a:pt x="14973" y="2700"/>
                    <a:pt x="13500" y="2700"/>
                  </a:cubicBezTo>
                  <a:cubicBezTo>
                    <a:pt x="12241" y="2700"/>
                    <a:pt x="10447" y="4253"/>
                    <a:pt x="9953" y="5400"/>
                  </a:cubicBezTo>
                  <a:lnTo>
                    <a:pt x="2638" y="5400"/>
                  </a:lnTo>
                  <a:cubicBezTo>
                    <a:pt x="4399" y="2796"/>
                    <a:pt x="7396" y="1080"/>
                    <a:pt x="10800" y="1080"/>
                  </a:cubicBezTo>
                  <a:cubicBezTo>
                    <a:pt x="16038" y="1080"/>
                    <a:pt x="20306" y="5145"/>
                    <a:pt x="20590" y="10260"/>
                  </a:cubicBezTo>
                  <a:lnTo>
                    <a:pt x="10652" y="10260"/>
                  </a:lnTo>
                  <a:cubicBezTo>
                    <a:pt x="10140" y="9151"/>
                    <a:pt x="8367" y="7560"/>
                    <a:pt x="7118" y="7560"/>
                  </a:cubicBezTo>
                  <a:cubicBezTo>
                    <a:pt x="5645" y="7560"/>
                    <a:pt x="4418" y="8640"/>
                    <a:pt x="4418" y="10800"/>
                  </a:cubicBezTo>
                  <a:cubicBezTo>
                    <a:pt x="4418" y="12960"/>
                    <a:pt x="5645" y="14040"/>
                    <a:pt x="7118" y="14040"/>
                  </a:cubicBezTo>
                  <a:cubicBezTo>
                    <a:pt x="8377" y="14040"/>
                    <a:pt x="10171" y="12488"/>
                    <a:pt x="10665" y="11340"/>
                  </a:cubicBezTo>
                  <a:lnTo>
                    <a:pt x="20590" y="11340"/>
                  </a:lnTo>
                  <a:cubicBezTo>
                    <a:pt x="20306" y="16456"/>
                    <a:pt x="16038" y="20520"/>
                    <a:pt x="10800" y="20520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62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502" name="TextBox 87"/>
          <p:cNvSpPr txBox="1"/>
          <p:nvPr/>
        </p:nvSpPr>
        <p:spPr>
          <a:xfrm>
            <a:off x="1883762" y="8136050"/>
            <a:ext cx="2755901" cy="5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spc="375">
                <a:solidFill>
                  <a:srgbClr val="FF93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컨텐츠 타겟팅 </a:t>
            </a:r>
          </a:p>
        </p:txBody>
      </p:sp>
      <p:sp>
        <p:nvSpPr>
          <p:cNvPr id="503" name="TextBox 88"/>
          <p:cNvSpPr txBox="1"/>
          <p:nvPr/>
        </p:nvSpPr>
        <p:spPr>
          <a:xfrm>
            <a:off x="1082011" y="8880558"/>
            <a:ext cx="4667296" cy="538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3600"/>
              </a:lnSpc>
              <a:defRPr sz="2500">
                <a:solidFill>
                  <a:srgbClr val="000000"/>
                </a:solidFill>
                <a:latin typeface="나눔스퀘어OTF Regular"/>
                <a:ea typeface="나눔스퀘어OTF Regular"/>
                <a:cs typeface="나눔스퀘어OTF Regular"/>
                <a:sym typeface="나눔스퀘어OTF Regular"/>
              </a:defRPr>
            </a:lvl1pPr>
          </a:lstStyle>
          <a:p>
            <a:r>
              <a:t>특정 프로그램이나 장르 타겟팅 </a:t>
            </a:r>
          </a:p>
        </p:txBody>
      </p:sp>
      <p:sp>
        <p:nvSpPr>
          <p:cNvPr id="504" name="도형"/>
          <p:cNvSpPr/>
          <p:nvPr/>
        </p:nvSpPr>
        <p:spPr>
          <a:xfrm>
            <a:off x="16269972" y="5069523"/>
            <a:ext cx="936863" cy="936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05" name="도형"/>
          <p:cNvSpPr/>
          <p:nvPr/>
        </p:nvSpPr>
        <p:spPr>
          <a:xfrm>
            <a:off x="20827612" y="5119364"/>
            <a:ext cx="837181" cy="837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06" name="TextBox 88"/>
          <p:cNvSpPr txBox="1"/>
          <p:nvPr/>
        </p:nvSpPr>
        <p:spPr>
          <a:xfrm>
            <a:off x="1242716" y="9604107"/>
            <a:ext cx="4037993" cy="979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00526" indent="-200526">
              <a:lnSpc>
                <a:spcPts val="3600"/>
              </a:lnSpc>
              <a:buSzPct val="100000"/>
              <a:buChar char="*"/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미스터선샤인, 아는형님 등</a:t>
            </a:r>
          </a:p>
          <a:p>
            <a:pPr marL="200526" indent="-200526">
              <a:lnSpc>
                <a:spcPts val="3600"/>
              </a:lnSpc>
              <a:buSzPct val="100000"/>
              <a:buChar char="*"/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드라마, 예능 등  </a:t>
            </a:r>
          </a:p>
        </p:txBody>
      </p:sp>
      <p:sp>
        <p:nvSpPr>
          <p:cNvPr id="507" name="TextBox 87"/>
          <p:cNvSpPr txBox="1"/>
          <p:nvPr/>
        </p:nvSpPr>
        <p:spPr>
          <a:xfrm>
            <a:off x="6652078" y="8114120"/>
            <a:ext cx="2361566" cy="5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spc="375">
                <a:solidFill>
                  <a:srgbClr val="FF93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지역 타겟팅 </a:t>
            </a:r>
          </a:p>
        </p:txBody>
      </p:sp>
      <p:sp>
        <p:nvSpPr>
          <p:cNvPr id="508" name="TextBox 88"/>
          <p:cNvSpPr txBox="1"/>
          <p:nvPr/>
        </p:nvSpPr>
        <p:spPr>
          <a:xfrm>
            <a:off x="5805559" y="8858628"/>
            <a:ext cx="4037993" cy="538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3600"/>
              </a:lnSpc>
              <a:defRPr sz="2500">
                <a:solidFill>
                  <a:srgbClr val="000000"/>
                </a:solidFill>
                <a:latin typeface="나눔스퀘어OTF Regular"/>
                <a:ea typeface="나눔스퀘어OTF Regular"/>
                <a:cs typeface="나눔스퀘어OTF Regular"/>
                <a:sym typeface="나눔스퀘어OTF Regular"/>
              </a:defRPr>
            </a:lvl1pPr>
          </a:lstStyle>
          <a:p>
            <a:r>
              <a:t>시/군/도 및 특정지역 타겟팅</a:t>
            </a:r>
          </a:p>
        </p:txBody>
      </p:sp>
      <p:sp>
        <p:nvSpPr>
          <p:cNvPr id="509" name="TextBox 88"/>
          <p:cNvSpPr txBox="1"/>
          <p:nvPr/>
        </p:nvSpPr>
        <p:spPr>
          <a:xfrm>
            <a:off x="6021155" y="9580268"/>
            <a:ext cx="4037992" cy="979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00526" indent="-200526">
              <a:lnSpc>
                <a:spcPts val="3600"/>
              </a:lnSpc>
              <a:buSzPct val="100000"/>
              <a:buChar char="*"/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서울 강남 3구(강남/서초/송파 등)</a:t>
            </a:r>
          </a:p>
          <a:p>
            <a:pPr marL="200526" indent="-200526">
              <a:lnSpc>
                <a:spcPts val="3600"/>
              </a:lnSpc>
              <a:buSzPct val="100000"/>
              <a:buChar char="*"/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특정 구 단위 등 </a:t>
            </a:r>
          </a:p>
        </p:txBody>
      </p:sp>
      <p:sp>
        <p:nvSpPr>
          <p:cNvPr id="510" name="TextBox 87"/>
          <p:cNvSpPr txBox="1"/>
          <p:nvPr/>
        </p:nvSpPr>
        <p:spPr>
          <a:xfrm>
            <a:off x="11165725" y="8117440"/>
            <a:ext cx="2361566" cy="5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spc="375">
                <a:solidFill>
                  <a:srgbClr val="FF93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시간 타겟팅 </a:t>
            </a:r>
          </a:p>
        </p:txBody>
      </p:sp>
      <p:sp>
        <p:nvSpPr>
          <p:cNvPr id="511" name="TextBox 88"/>
          <p:cNvSpPr txBox="1"/>
          <p:nvPr/>
        </p:nvSpPr>
        <p:spPr>
          <a:xfrm>
            <a:off x="10319206" y="8861948"/>
            <a:ext cx="4037993" cy="538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3600"/>
              </a:lnSpc>
              <a:defRPr sz="2500">
                <a:solidFill>
                  <a:srgbClr val="000000"/>
                </a:solidFill>
                <a:latin typeface="나눔스퀘어OTF Regular"/>
                <a:ea typeface="나눔스퀘어OTF Regular"/>
                <a:cs typeface="나눔스퀘어OTF Regular"/>
                <a:sym typeface="나눔스퀘어OTF Regular"/>
              </a:defRPr>
            </a:lvl1pPr>
          </a:lstStyle>
          <a:p>
            <a:r>
              <a:t>특정 시간/요일 타겟팅</a:t>
            </a:r>
          </a:p>
        </p:txBody>
      </p:sp>
      <p:sp>
        <p:nvSpPr>
          <p:cNvPr id="512" name="TextBox 88"/>
          <p:cNvSpPr txBox="1"/>
          <p:nvPr/>
        </p:nvSpPr>
        <p:spPr>
          <a:xfrm>
            <a:off x="10712601" y="9583588"/>
            <a:ext cx="4037993" cy="979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00526" indent="-200526">
              <a:lnSpc>
                <a:spcPts val="3600"/>
              </a:lnSpc>
              <a:buSzPct val="100000"/>
              <a:buChar char="*"/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시간설정 최소 6시간 단위 </a:t>
            </a:r>
          </a:p>
          <a:p>
            <a:pPr marL="200526" indent="-200526">
              <a:lnSpc>
                <a:spcPts val="3600"/>
              </a:lnSpc>
              <a:buSzPct val="100000"/>
              <a:buChar char="*"/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요일설정 자유 </a:t>
            </a:r>
          </a:p>
        </p:txBody>
      </p:sp>
      <p:sp>
        <p:nvSpPr>
          <p:cNvPr id="513" name="TextBox 87"/>
          <p:cNvSpPr txBox="1"/>
          <p:nvPr/>
        </p:nvSpPr>
        <p:spPr>
          <a:xfrm>
            <a:off x="15285036" y="8118909"/>
            <a:ext cx="3150236" cy="5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spc="375">
                <a:solidFill>
                  <a:srgbClr val="FF93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인구통계 타겟팅 </a:t>
            </a:r>
          </a:p>
        </p:txBody>
      </p:sp>
      <p:sp>
        <p:nvSpPr>
          <p:cNvPr id="514" name="TextBox 88"/>
          <p:cNvSpPr txBox="1"/>
          <p:nvPr/>
        </p:nvSpPr>
        <p:spPr>
          <a:xfrm>
            <a:off x="14832852" y="8863417"/>
            <a:ext cx="4037993" cy="538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3600"/>
              </a:lnSpc>
              <a:defRPr sz="2500">
                <a:solidFill>
                  <a:srgbClr val="000000"/>
                </a:solidFill>
                <a:latin typeface="나눔스퀘어OTF Regular"/>
                <a:ea typeface="나눔스퀘어OTF Regular"/>
                <a:cs typeface="나눔스퀘어OTF Regular"/>
                <a:sym typeface="나눔스퀘어OTF Regular"/>
              </a:defRPr>
            </a:lvl1pPr>
          </a:lstStyle>
          <a:p>
            <a:r>
              <a:t>성별 선호컨텐츠 타겟팅</a:t>
            </a:r>
          </a:p>
        </p:txBody>
      </p:sp>
      <p:sp>
        <p:nvSpPr>
          <p:cNvPr id="515" name="TextBox 88"/>
          <p:cNvSpPr txBox="1"/>
          <p:nvPr/>
        </p:nvSpPr>
        <p:spPr>
          <a:xfrm>
            <a:off x="15289748" y="9585058"/>
            <a:ext cx="4037993" cy="979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00526" indent="-200526">
              <a:lnSpc>
                <a:spcPts val="3600"/>
              </a:lnSpc>
              <a:buSzPct val="100000"/>
              <a:buChar char="*"/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남성 선호 컨텐츠 타겟팅 </a:t>
            </a:r>
          </a:p>
          <a:p>
            <a:pPr marL="200526" indent="-200526">
              <a:lnSpc>
                <a:spcPts val="3600"/>
              </a:lnSpc>
              <a:buSzPct val="100000"/>
              <a:buChar char="*"/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여성 선호 컨텐츠 타겟팅 </a:t>
            </a:r>
          </a:p>
        </p:txBody>
      </p:sp>
      <p:sp>
        <p:nvSpPr>
          <p:cNvPr id="516" name="TextBox 87"/>
          <p:cNvSpPr txBox="1"/>
          <p:nvPr/>
        </p:nvSpPr>
        <p:spPr>
          <a:xfrm>
            <a:off x="19832781" y="8137959"/>
            <a:ext cx="2755901" cy="5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spc="375">
                <a:solidFill>
                  <a:srgbClr val="FF93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관심사 타겟팅 </a:t>
            </a:r>
          </a:p>
        </p:txBody>
      </p:sp>
      <p:sp>
        <p:nvSpPr>
          <p:cNvPr id="517" name="TextBox 88"/>
          <p:cNvSpPr txBox="1"/>
          <p:nvPr/>
        </p:nvSpPr>
        <p:spPr>
          <a:xfrm>
            <a:off x="19183430" y="8882467"/>
            <a:ext cx="4037993" cy="538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3600"/>
              </a:lnSpc>
              <a:defRPr sz="2500">
                <a:solidFill>
                  <a:srgbClr val="000000"/>
                </a:solidFill>
                <a:latin typeface="나눔스퀘어OTF Regular"/>
                <a:ea typeface="나눔스퀘어OTF Regular"/>
                <a:cs typeface="나눔스퀘어OTF Regular"/>
                <a:sym typeface="나눔스퀘어OTF Regular"/>
              </a:defRPr>
            </a:lvl1pPr>
          </a:lstStyle>
          <a:p>
            <a:r>
              <a:t>스포츠,여행,쇼핑 등 </a:t>
            </a:r>
          </a:p>
        </p:txBody>
      </p:sp>
      <p:sp>
        <p:nvSpPr>
          <p:cNvPr id="518" name="TextBox 88"/>
          <p:cNvSpPr txBox="1"/>
          <p:nvPr/>
        </p:nvSpPr>
        <p:spPr>
          <a:xfrm>
            <a:off x="19640326" y="9604107"/>
            <a:ext cx="4037993" cy="979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00526" indent="-200526">
              <a:lnSpc>
                <a:spcPts val="3600"/>
              </a:lnSpc>
              <a:buSzPct val="100000"/>
              <a:buChar char="*"/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여행/쇼핑/뷰티/유아 등 </a:t>
            </a:r>
          </a:p>
          <a:p>
            <a:pPr marL="200526" indent="-200526">
              <a:lnSpc>
                <a:spcPts val="3600"/>
              </a:lnSpc>
              <a:buSzPct val="100000"/>
              <a:buChar char="*"/>
              <a:defRPr sz="2000">
                <a:solidFill>
                  <a:srgbClr val="000000"/>
                </a:solidFill>
                <a:latin typeface="NanumSquare Regular"/>
                <a:ea typeface="NanumSquare Regular"/>
                <a:cs typeface="NanumSquare Regular"/>
                <a:sym typeface="NanumSquare Regular"/>
              </a:defRPr>
            </a:pPr>
            <a:r>
              <a:t>12가지의 관심사 기반 타겟팅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extBox 9"/>
          <p:cNvSpPr txBox="1">
            <a:spLocks noGrp="1"/>
          </p:cNvSpPr>
          <p:nvPr>
            <p:ph type="sldNum" sz="quarter" idx="2"/>
          </p:nvPr>
        </p:nvSpPr>
        <p:spPr>
          <a:xfrm>
            <a:off x="22356691" y="668286"/>
            <a:ext cx="333162" cy="462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523" name="Picture Placeholder 2"/>
          <p:cNvGrpSpPr/>
          <p:nvPr/>
        </p:nvGrpSpPr>
        <p:grpSpPr>
          <a:xfrm>
            <a:off x="0" y="-1"/>
            <a:ext cx="24377650" cy="13716000"/>
            <a:chOff x="0" y="0"/>
            <a:chExt cx="24377650" cy="13715998"/>
          </a:xfrm>
        </p:grpSpPr>
        <p:sp>
          <p:nvSpPr>
            <p:cNvPr id="521" name="직사각형"/>
            <p:cNvSpPr/>
            <p:nvPr/>
          </p:nvSpPr>
          <p:spPr>
            <a:xfrm>
              <a:off x="0" y="0"/>
              <a:ext cx="24377650" cy="13715999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522" name="image91.jpeg" descr="image9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7802" b="7802"/>
            <a:stretch>
              <a:fillRect/>
            </a:stretch>
          </p:blipFill>
          <p:spPr>
            <a:xfrm>
              <a:off x="0" y="-1"/>
              <a:ext cx="24377650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24" name="Rectangle 15"/>
          <p:cNvSpPr/>
          <p:nvPr/>
        </p:nvSpPr>
        <p:spPr>
          <a:xfrm>
            <a:off x="-3175" y="-1"/>
            <a:ext cx="24377651" cy="13716001"/>
          </a:xfrm>
          <a:prstGeom prst="rect">
            <a:avLst/>
          </a:prstGeom>
          <a:blipFill>
            <a:blip r:embed="rId3">
              <a:alphaModFix amt="83701"/>
            </a:blip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 Light"/>
              </a:defRPr>
            </a:pPr>
            <a:endParaRPr/>
          </a:p>
        </p:txBody>
      </p:sp>
      <p:sp>
        <p:nvSpPr>
          <p:cNvPr id="525" name="Rectangle 3"/>
          <p:cNvSpPr/>
          <p:nvPr/>
        </p:nvSpPr>
        <p:spPr>
          <a:xfrm>
            <a:off x="-2" y="2205989"/>
            <a:ext cx="24377654" cy="93040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526" name="TextBox 23"/>
          <p:cNvSpPr txBox="1"/>
          <p:nvPr/>
        </p:nvSpPr>
        <p:spPr>
          <a:xfrm>
            <a:off x="11613475" y="4283436"/>
            <a:ext cx="1415924" cy="152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000" spc="937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lvl1pPr>
          </a:lstStyle>
          <a:p>
            <a:r>
              <a:t>02</a:t>
            </a:r>
          </a:p>
        </p:txBody>
      </p:sp>
      <p:sp>
        <p:nvSpPr>
          <p:cNvPr id="527" name="CROSSTARGET TV…"/>
          <p:cNvSpPr txBox="1"/>
          <p:nvPr/>
        </p:nvSpPr>
        <p:spPr>
          <a:xfrm>
            <a:off x="6686905" y="5063194"/>
            <a:ext cx="11363268" cy="234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8000" spc="109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CROSSTARGET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TV </a:t>
            </a:r>
          </a:p>
          <a:p>
            <a:pPr algn="ctr">
              <a:defRPr sz="8000" spc="1090">
                <a:solidFill>
                  <a:srgbClr val="000000"/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rPr>
                <a:solidFill>
                  <a:schemeClr val="accent6">
                    <a:lumOff val="-6588"/>
                  </a:schemeClr>
                </a:solidFill>
              </a:rPr>
              <a:t>상품소개 </a:t>
            </a:r>
          </a:p>
        </p:txBody>
      </p:sp>
      <p:sp>
        <p:nvSpPr>
          <p:cNvPr id="528" name="TextBox 23"/>
          <p:cNvSpPr txBox="1"/>
          <p:nvPr/>
        </p:nvSpPr>
        <p:spPr>
          <a:xfrm>
            <a:off x="6727283" y="7637062"/>
            <a:ext cx="11282510" cy="993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 spc="600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Programmatic 기반 </a:t>
            </a:r>
          </a:p>
          <a:p>
            <a:pPr algn="ctr">
              <a:defRPr sz="3200" spc="600">
                <a:solidFill>
                  <a:schemeClr val="accent6">
                    <a:lumOff val="-6588"/>
                  </a:schemeClr>
                </a:solidFill>
                <a:latin typeface="NanumSquare Bold"/>
                <a:ea typeface="NanumSquare Bold"/>
                <a:cs typeface="NanumSquare Bold"/>
                <a:sym typeface="NanumSquare Bold"/>
              </a:defRPr>
            </a:pPr>
            <a:r>
              <a:t>개인화 맞춤TV 광고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Default Theme">
      <a:dk1>
        <a:srgbClr val="7F7F7F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B0B1B3"/>
      </a:accent2>
      <a:accent3>
        <a:srgbClr val="919191"/>
      </a:accent3>
      <a:accent4>
        <a:srgbClr val="91969B"/>
      </a:accent4>
      <a:accent5>
        <a:srgbClr val="4B5050"/>
      </a:accent5>
      <a:accent6>
        <a:srgbClr val="515457"/>
      </a:accent6>
      <a:hlink>
        <a:srgbClr val="0000FF"/>
      </a:hlink>
      <a:folHlink>
        <a:srgbClr val="FF00FF"/>
      </a:folHlink>
    </a:clrScheme>
    <a:fontScheme name="Default Theme">
      <a:majorFont>
        <a:latin typeface="Montserrat Light"/>
        <a:ea typeface="Montserrat Light"/>
        <a:cs typeface="Montserrat Light"/>
      </a:majorFont>
      <a:minorFont>
        <a:latin typeface="Helvetica"/>
        <a:ea typeface="Helvetica"/>
        <a:cs typeface="Helvetica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000000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Default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B0B1B3"/>
      </a:accent2>
      <a:accent3>
        <a:srgbClr val="919191"/>
      </a:accent3>
      <a:accent4>
        <a:srgbClr val="91969B"/>
      </a:accent4>
      <a:accent5>
        <a:srgbClr val="4B5050"/>
      </a:accent5>
      <a:accent6>
        <a:srgbClr val="515457"/>
      </a:accent6>
      <a:hlink>
        <a:srgbClr val="0000FF"/>
      </a:hlink>
      <a:folHlink>
        <a:srgbClr val="FF00FF"/>
      </a:folHlink>
    </a:clrScheme>
    <a:fontScheme name="Default Theme">
      <a:majorFont>
        <a:latin typeface="Montserrat Light"/>
        <a:ea typeface="Montserrat Light"/>
        <a:cs typeface="Montserrat Light"/>
      </a:majorFont>
      <a:minorFont>
        <a:latin typeface="Helvetica"/>
        <a:ea typeface="Helvetica"/>
        <a:cs typeface="Helvetica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000000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1663</Words>
  <Application>Microsoft Office PowerPoint</Application>
  <PresentationFormat>사용자 지정</PresentationFormat>
  <Paragraphs>492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47" baseType="lpstr">
      <vt:lpstr>BebasNeue</vt:lpstr>
      <vt:lpstr>FontAwesome</vt:lpstr>
      <vt:lpstr>Gill Sans</vt:lpstr>
      <vt:lpstr>Helvetica Neue</vt:lpstr>
      <vt:lpstr>Helvetica Neue Medium</vt:lpstr>
      <vt:lpstr>Helvetica Neue Thin</vt:lpstr>
      <vt:lpstr>Lato Light</vt:lpstr>
      <vt:lpstr>Lato Regular</vt:lpstr>
      <vt:lpstr>Montserrat Bold</vt:lpstr>
      <vt:lpstr>Montserrat Light</vt:lpstr>
      <vt:lpstr>Montserrat Regular</vt:lpstr>
      <vt:lpstr>NanumSquare Bold</vt:lpstr>
      <vt:lpstr>NanumSquare Regular</vt:lpstr>
      <vt:lpstr>Source Sans Pro</vt:lpstr>
      <vt:lpstr>Source Sans Pro Black</vt:lpstr>
      <vt:lpstr>Source Sans Pro Semibold</vt:lpstr>
      <vt:lpstr>나눔스퀘어OTF Bold</vt:lpstr>
      <vt:lpstr>나눔스퀘어OTF Regular</vt:lpstr>
      <vt:lpstr>맑은 고딕</vt:lpstr>
      <vt:lpstr>Calibri</vt:lpstr>
      <vt:lpstr>Helvetica</vt:lpstr>
      <vt:lpstr>Default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온누리DMC</dc:creator>
  <cp:lastModifiedBy>온누리DMC</cp:lastModifiedBy>
  <cp:revision>8</cp:revision>
  <cp:lastPrinted>2019-02-20T00:53:54Z</cp:lastPrinted>
  <dcterms:modified xsi:type="dcterms:W3CDTF">2019-02-20T00:56:24Z</dcterms:modified>
</cp:coreProperties>
</file>