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2213" y="-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468E-E238-455B-91F1-B7CAB2FE6F1B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B6D-60E1-4CC8-9477-90537FC448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60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468E-E238-455B-91F1-B7CAB2FE6F1B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B6D-60E1-4CC8-9477-90537FC448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63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468E-E238-455B-91F1-B7CAB2FE6F1B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B6D-60E1-4CC8-9477-90537FC448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30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468E-E238-455B-91F1-B7CAB2FE6F1B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B6D-60E1-4CC8-9477-90537FC448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7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468E-E238-455B-91F1-B7CAB2FE6F1B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B6D-60E1-4CC8-9477-90537FC448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696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468E-E238-455B-91F1-B7CAB2FE6F1B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B6D-60E1-4CC8-9477-90537FC448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24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468E-E238-455B-91F1-B7CAB2FE6F1B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B6D-60E1-4CC8-9477-90537FC448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98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468E-E238-455B-91F1-B7CAB2FE6F1B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B6D-60E1-4CC8-9477-90537FC448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98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468E-E238-455B-91F1-B7CAB2FE6F1B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B6D-60E1-4CC8-9477-90537FC448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3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468E-E238-455B-91F1-B7CAB2FE6F1B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B6D-60E1-4CC8-9477-90537FC448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77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468E-E238-455B-91F1-B7CAB2FE6F1B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B6D-60E1-4CC8-9477-90537FC448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97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468E-E238-455B-91F1-B7CAB2FE6F1B}" type="datetimeFigureOut">
              <a:rPr lang="ko-KR" altLang="en-US" smtClean="0"/>
              <a:t>2018-06-06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6B6D-60E1-4CC8-9477-90537FC448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43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484" y="47071"/>
            <a:ext cx="6797005" cy="904699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0" y="1"/>
            <a:ext cx="6858000" cy="528056"/>
          </a:xfrm>
          <a:prstGeom prst="rect">
            <a:avLst/>
          </a:prstGeom>
          <a:solidFill>
            <a:srgbClr val="44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0" t="30870" r="30035" b="29855"/>
          <a:stretch/>
        </p:blipFill>
        <p:spPr bwMode="auto">
          <a:xfrm>
            <a:off x="100413" y="1547664"/>
            <a:ext cx="318457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22936" r="51870" b="46676"/>
          <a:stretch/>
        </p:blipFill>
        <p:spPr bwMode="auto">
          <a:xfrm>
            <a:off x="2420888" y="1547664"/>
            <a:ext cx="2114581" cy="136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632" y="635145"/>
            <a:ext cx="434576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b="1" dirty="0" smtClean="0">
                <a:latin typeface="+mn-ea"/>
              </a:rPr>
              <a:t>• </a:t>
            </a:r>
            <a:r>
              <a:rPr lang="ko-KR" altLang="en-US" sz="1200" b="1" dirty="0" smtClean="0">
                <a:latin typeface="+mn-ea"/>
              </a:rPr>
              <a:t>서울 강남구 </a:t>
            </a:r>
            <a:r>
              <a:rPr lang="ko-KR" altLang="en-US" sz="1200" b="1" dirty="0" err="1" smtClean="0">
                <a:latin typeface="+mn-ea"/>
              </a:rPr>
              <a:t>도곡로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en-US" altLang="ko-KR" sz="1200" b="1" dirty="0" smtClean="0">
                <a:latin typeface="+mn-ea"/>
              </a:rPr>
              <a:t>501 </a:t>
            </a:r>
            <a:r>
              <a:rPr lang="ko-KR" altLang="en-US" sz="1200" b="1" dirty="0" smtClean="0">
                <a:latin typeface="+mn-ea"/>
              </a:rPr>
              <a:t>스마트타워 </a:t>
            </a:r>
            <a:r>
              <a:rPr lang="en-US" altLang="ko-KR" sz="1200" b="1" dirty="0" smtClean="0">
                <a:latin typeface="+mn-ea"/>
              </a:rPr>
              <a:t>102</a:t>
            </a:r>
            <a:r>
              <a:rPr lang="ko-KR" altLang="en-US" sz="1200" b="1" dirty="0" smtClean="0">
                <a:latin typeface="+mn-ea"/>
              </a:rPr>
              <a:t>호 </a:t>
            </a:r>
            <a:r>
              <a:rPr lang="en-US" altLang="ko-KR" sz="1200" b="1" dirty="0" smtClean="0">
                <a:latin typeface="+mn-ea"/>
              </a:rPr>
              <a:t>(1</a:t>
            </a:r>
            <a:r>
              <a:rPr lang="ko-KR" altLang="en-US" sz="1200" b="1" dirty="0" smtClean="0">
                <a:latin typeface="+mn-ea"/>
              </a:rPr>
              <a:t>층</a:t>
            </a:r>
            <a:r>
              <a:rPr lang="en-US" altLang="ko-KR" sz="1200" b="1" dirty="0" smtClean="0">
                <a:latin typeface="+mn-ea"/>
              </a:rPr>
              <a:t>/10)</a:t>
            </a:r>
            <a:r>
              <a:rPr lang="ko-KR" altLang="en-US" sz="1200" b="1" dirty="0" smtClean="0">
                <a:latin typeface="+mn-ea"/>
              </a:rPr>
              <a:t> </a:t>
            </a:r>
            <a:endParaRPr lang="en-US" altLang="ko-KR" sz="12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b="1" dirty="0">
                <a:latin typeface="+mn-ea"/>
              </a:rPr>
              <a:t>• </a:t>
            </a:r>
            <a:r>
              <a:rPr lang="ko-KR" altLang="en-US" sz="1200" b="1" dirty="0" smtClean="0">
                <a:latin typeface="+mn-ea"/>
              </a:rPr>
              <a:t>권리금 없음</a:t>
            </a:r>
            <a:r>
              <a:rPr lang="en-US" altLang="ko-KR" sz="1200" b="1" dirty="0" smtClean="0">
                <a:latin typeface="+mn-ea"/>
              </a:rPr>
              <a:t>/</a:t>
            </a:r>
            <a:r>
              <a:rPr lang="ko-KR" altLang="en-US" sz="1200" b="1" dirty="0" smtClean="0">
                <a:latin typeface="+mn-ea"/>
              </a:rPr>
              <a:t>보증금 </a:t>
            </a:r>
            <a:r>
              <a:rPr lang="en-US" altLang="ko-KR" sz="1200" b="1" dirty="0" smtClean="0">
                <a:latin typeface="+mn-ea"/>
              </a:rPr>
              <a:t>1</a:t>
            </a:r>
            <a:r>
              <a:rPr lang="ko-KR" altLang="en-US" sz="1200" b="1" dirty="0" smtClean="0">
                <a:latin typeface="+mn-ea"/>
              </a:rPr>
              <a:t>억</a:t>
            </a:r>
            <a:r>
              <a:rPr lang="en-US" altLang="ko-KR" sz="1200" b="1" dirty="0" smtClean="0">
                <a:latin typeface="+mn-ea"/>
              </a:rPr>
              <a:t>/ </a:t>
            </a:r>
            <a:r>
              <a:rPr lang="ko-KR" altLang="en-US" sz="1200" b="1" dirty="0" smtClean="0">
                <a:latin typeface="+mn-ea"/>
              </a:rPr>
              <a:t>월세 </a:t>
            </a:r>
            <a:r>
              <a:rPr lang="en-US" altLang="ko-KR" sz="1200" b="1" dirty="0" smtClean="0">
                <a:latin typeface="+mn-ea"/>
              </a:rPr>
              <a:t>700</a:t>
            </a:r>
            <a:r>
              <a:rPr lang="ko-KR" altLang="en-US" sz="1200" b="1" dirty="0" smtClean="0">
                <a:latin typeface="+mn-ea"/>
              </a:rPr>
              <a:t>만원</a:t>
            </a:r>
            <a:endParaRPr lang="en-US" altLang="ko-KR" sz="12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b="1" dirty="0">
                <a:latin typeface="+mn-ea"/>
              </a:rPr>
              <a:t>• </a:t>
            </a:r>
            <a:r>
              <a:rPr lang="ko-KR" altLang="en-US" sz="1200" b="1" dirty="0">
                <a:latin typeface="+mn-ea"/>
              </a:rPr>
              <a:t>전용면적 </a:t>
            </a:r>
            <a:r>
              <a:rPr lang="en-US" altLang="ko-KR" sz="1200" b="1" dirty="0" smtClean="0">
                <a:latin typeface="+mn-ea"/>
              </a:rPr>
              <a:t>71.42m </a:t>
            </a:r>
            <a:r>
              <a:rPr lang="en-US" altLang="ko-KR" sz="1200" b="1" dirty="0">
                <a:latin typeface="+mn-ea"/>
              </a:rPr>
              <a:t>(22</a:t>
            </a:r>
            <a:r>
              <a:rPr lang="ko-KR" altLang="en-US" sz="1200" b="1" dirty="0">
                <a:latin typeface="+mn-ea"/>
              </a:rPr>
              <a:t>평</a:t>
            </a:r>
            <a:r>
              <a:rPr lang="en-US" altLang="ko-KR" sz="1200" b="1" dirty="0" smtClean="0">
                <a:latin typeface="+mn-ea"/>
              </a:rPr>
              <a:t>)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118" y="6743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>
                    <a:lumMod val="95000"/>
                  </a:schemeClr>
                </a:solidFill>
                <a:latin typeface="Tmon몬소리 Black" pitchFamily="2" charset="-127"/>
                <a:ea typeface="Tmon몬소리 Black" pitchFamily="2" charset="-127"/>
              </a:rPr>
              <a:t>대치동 </a:t>
            </a:r>
            <a:r>
              <a:rPr lang="ko-KR" altLang="en-US" sz="2000" b="1" dirty="0" err="1" smtClean="0">
                <a:solidFill>
                  <a:schemeClr val="bg1">
                    <a:lumMod val="95000"/>
                  </a:schemeClr>
                </a:solidFill>
                <a:latin typeface="Tmon몬소리 Black" pitchFamily="2" charset="-127"/>
                <a:ea typeface="Tmon몬소리 Black" pitchFamily="2" charset="-127"/>
              </a:rPr>
              <a:t>은마</a:t>
            </a:r>
            <a:r>
              <a:rPr lang="en-US" altLang="ko-KR" sz="2000" b="1" dirty="0" smtClean="0">
                <a:solidFill>
                  <a:schemeClr val="bg1">
                    <a:lumMod val="95000"/>
                  </a:schemeClr>
                </a:solidFill>
                <a:latin typeface="Tmon몬소리 Black" pitchFamily="2" charset="-127"/>
                <a:ea typeface="Tmon몬소리 Black" pitchFamily="2" charset="-127"/>
              </a:rPr>
              <a:t>ⓐ </a:t>
            </a:r>
            <a:r>
              <a:rPr lang="ko-KR" altLang="en-US" sz="2000" b="1" dirty="0" smtClean="0">
                <a:solidFill>
                  <a:schemeClr val="bg1">
                    <a:lumMod val="95000"/>
                  </a:schemeClr>
                </a:solidFill>
                <a:latin typeface="Tmon몬소리 Black" pitchFamily="2" charset="-127"/>
                <a:ea typeface="Tmon몬소리 Black" pitchFamily="2" charset="-127"/>
              </a:rPr>
              <a:t>사거리 코너 상가 임대 제안서</a:t>
            </a:r>
            <a:endParaRPr lang="ko-KR" altLang="en-US" sz="2000" b="1" dirty="0">
              <a:solidFill>
                <a:schemeClr val="bg1">
                  <a:lumMod val="95000"/>
                </a:schemeClr>
              </a:solidFill>
              <a:latin typeface="Tmon몬소리 Black" pitchFamily="2" charset="-127"/>
              <a:ea typeface="Tmon몬소리 Black" pitchFamily="2" charset="-127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t="59805" r="39490" b="26636"/>
          <a:stretch/>
        </p:blipFill>
        <p:spPr bwMode="auto">
          <a:xfrm>
            <a:off x="1262927" y="2987824"/>
            <a:ext cx="3030169" cy="57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" b="12016"/>
          <a:stretch/>
        </p:blipFill>
        <p:spPr bwMode="auto">
          <a:xfrm>
            <a:off x="80351" y="5857984"/>
            <a:ext cx="2212686" cy="13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3" t="30622" b="5762"/>
          <a:stretch/>
        </p:blipFill>
        <p:spPr bwMode="auto">
          <a:xfrm>
            <a:off x="79349" y="4397504"/>
            <a:ext cx="221368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789" r="11369" b="11156"/>
          <a:stretch/>
        </p:blipFill>
        <p:spPr bwMode="auto">
          <a:xfrm>
            <a:off x="2452386" y="4397504"/>
            <a:ext cx="218879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" t="32103" r="9404" b="-1"/>
          <a:stretch/>
        </p:blipFill>
        <p:spPr bwMode="auto">
          <a:xfrm>
            <a:off x="2456577" y="5876965"/>
            <a:ext cx="2196559" cy="134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 descr="C:\Users\USER\Desktop\부동산\KakaoTalk_20180407_00555603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7"/>
          <a:stretch/>
        </p:blipFill>
        <p:spPr bwMode="auto">
          <a:xfrm>
            <a:off x="4841390" y="4397504"/>
            <a:ext cx="1888403" cy="11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USER\Desktop\부동산\KakaoTalk_20180407_00555585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8"/>
          <a:stretch/>
        </p:blipFill>
        <p:spPr bwMode="auto">
          <a:xfrm>
            <a:off x="4866697" y="5631837"/>
            <a:ext cx="1863547" cy="11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USER\Desktop\부동산\KakaoTalk_20180407_00555537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96" y="7694052"/>
            <a:ext cx="2385791" cy="13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USER\Desktop\부동산\KakaoTalk_20180407_005555515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"/>
          <a:stretch/>
        </p:blipFill>
        <p:spPr bwMode="auto">
          <a:xfrm>
            <a:off x="2300022" y="7714255"/>
            <a:ext cx="1896347" cy="132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USER\Desktop\부동산\KakaoTalk_20180407_005556339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2"/>
          <a:stretch/>
        </p:blipFill>
        <p:spPr bwMode="auto">
          <a:xfrm>
            <a:off x="103501" y="7702334"/>
            <a:ext cx="2053030" cy="13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직선 연결선 26"/>
          <p:cNvCxnSpPr/>
          <p:nvPr/>
        </p:nvCxnSpPr>
        <p:spPr>
          <a:xfrm>
            <a:off x="1838200" y="3398972"/>
            <a:ext cx="21668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4251568" y="1764600"/>
            <a:ext cx="2520279" cy="1656318"/>
            <a:chOff x="-3221666" y="1934730"/>
            <a:chExt cx="4752755" cy="2782009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1" t="18244" r="39217" b="52870"/>
            <a:stretch/>
          </p:blipFill>
          <p:spPr bwMode="auto">
            <a:xfrm>
              <a:off x="-3211033" y="1934730"/>
              <a:ext cx="4742122" cy="19810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1" t="69981" r="39217" b="18340"/>
            <a:stretch/>
          </p:blipFill>
          <p:spPr bwMode="auto">
            <a:xfrm>
              <a:off x="-3221666" y="3915753"/>
              <a:ext cx="4742122" cy="8009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직사각형 28"/>
          <p:cNvSpPr/>
          <p:nvPr/>
        </p:nvSpPr>
        <p:spPr>
          <a:xfrm>
            <a:off x="4462392" y="1546762"/>
            <a:ext cx="2299023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6472" y="1486728"/>
            <a:ext cx="248188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100" b="1" spc="-150" dirty="0" smtClean="0">
                <a:solidFill>
                  <a:srgbClr val="FFFF00"/>
                </a:solidFill>
                <a:latin typeface="+mn-ea"/>
              </a:rPr>
              <a:t>강남</a:t>
            </a:r>
            <a:r>
              <a:rPr lang="en-US" altLang="ko-KR" sz="1100" b="1" spc="-150" dirty="0" smtClean="0">
                <a:solidFill>
                  <a:srgbClr val="FFFF00"/>
                </a:solidFill>
                <a:latin typeface="+mn-ea"/>
              </a:rPr>
              <a:t>1</a:t>
            </a:r>
            <a:r>
              <a:rPr lang="ko-KR" altLang="en-US" sz="1100" b="1" spc="-150" dirty="0" smtClean="0">
                <a:solidFill>
                  <a:srgbClr val="FFFF00"/>
                </a:solidFill>
                <a:latin typeface="+mn-ea"/>
              </a:rPr>
              <a:t>위상권</a:t>
            </a:r>
            <a:r>
              <a:rPr lang="en-US" altLang="ko-KR" sz="1100" b="1" spc="-150" dirty="0" smtClean="0">
                <a:solidFill>
                  <a:srgbClr val="FFFF00"/>
                </a:solidFill>
                <a:latin typeface="+mn-ea"/>
              </a:rPr>
              <a:t>, </a:t>
            </a:r>
            <a:r>
              <a:rPr lang="ko-KR" altLang="en-US" sz="1100" b="1" spc="-150" dirty="0" smtClean="0">
                <a:solidFill>
                  <a:srgbClr val="FFFF00"/>
                </a:solidFill>
                <a:latin typeface="+mn-ea"/>
              </a:rPr>
              <a:t>유동인구최다</a:t>
            </a:r>
            <a:r>
              <a:rPr lang="en-US" altLang="ko-KR" sz="1100" b="1" spc="-150" dirty="0" smtClean="0">
                <a:solidFill>
                  <a:srgbClr val="FFFF00"/>
                </a:solidFill>
                <a:latin typeface="+mn-ea"/>
              </a:rPr>
              <a:t>, 7</a:t>
            </a:r>
            <a:r>
              <a:rPr lang="ko-KR" altLang="en-US" sz="1100" b="1" spc="-150" dirty="0" smtClean="0">
                <a:solidFill>
                  <a:srgbClr val="FFFF00"/>
                </a:solidFill>
                <a:latin typeface="+mn-ea"/>
              </a:rPr>
              <a:t>일 상권 형성</a:t>
            </a:r>
            <a:endParaRPr lang="en-US" altLang="ko-KR" sz="1100" b="1" spc="-150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1503600" y="1892267"/>
            <a:ext cx="402782" cy="38070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271455" y="4767994"/>
            <a:ext cx="1141321" cy="504056"/>
          </a:xfrm>
          <a:prstGeom prst="rect">
            <a:avLst/>
          </a:prstGeom>
          <a:noFill/>
          <a:ln w="190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2596402" y="4541520"/>
            <a:ext cx="1548285" cy="658522"/>
          </a:xfrm>
          <a:prstGeom prst="rect">
            <a:avLst/>
          </a:prstGeom>
          <a:noFill/>
          <a:ln w="190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3676522" y="6249395"/>
            <a:ext cx="828205" cy="442498"/>
          </a:xfrm>
          <a:prstGeom prst="rect">
            <a:avLst/>
          </a:prstGeom>
          <a:noFill/>
          <a:ln w="190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01297" y="5857985"/>
            <a:ext cx="2170101" cy="1121940"/>
          </a:xfrm>
          <a:prstGeom prst="rect">
            <a:avLst/>
          </a:prstGeom>
          <a:noFill/>
          <a:ln w="190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44623" y="3749432"/>
            <a:ext cx="677286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b="1" spc="-150" dirty="0" smtClean="0">
                <a:latin typeface="맑은 고딕"/>
                <a:ea typeface="맑은 고딕"/>
              </a:rPr>
              <a:t>•  </a:t>
            </a:r>
            <a:r>
              <a:rPr lang="ko-KR" altLang="en-US" sz="1200" b="1" spc="-150" dirty="0" smtClean="0">
                <a:latin typeface="+mn-ea"/>
              </a:rPr>
              <a:t>대치동 학원가 핵심 지역 </a:t>
            </a:r>
            <a:r>
              <a:rPr lang="en-US" altLang="ko-KR" sz="1200" b="1" spc="-150" dirty="0" smtClean="0">
                <a:latin typeface="+mn-ea"/>
              </a:rPr>
              <a:t>[</a:t>
            </a:r>
            <a:r>
              <a:rPr lang="ko-KR" altLang="en-US" sz="1200" b="1" spc="-150" dirty="0" err="1" smtClean="0">
                <a:latin typeface="+mn-ea"/>
              </a:rPr>
              <a:t>은마아파트사거리</a:t>
            </a:r>
            <a:r>
              <a:rPr lang="en-US" altLang="ko-KR" sz="1200" b="1" spc="-150" dirty="0" smtClean="0">
                <a:latin typeface="+mn-ea"/>
              </a:rPr>
              <a:t>] </a:t>
            </a:r>
            <a:r>
              <a:rPr lang="ko-KR" altLang="en-US" sz="1200" b="1" spc="-150" dirty="0" smtClean="0">
                <a:latin typeface="+mn-ea"/>
              </a:rPr>
              <a:t>코너 자리 ▶ </a:t>
            </a:r>
            <a:r>
              <a:rPr lang="ko-KR" altLang="en-US" sz="1200" b="1" spc="-150" dirty="0" err="1" smtClean="0">
                <a:latin typeface="+mn-ea"/>
              </a:rPr>
              <a:t>안테나샵</a:t>
            </a:r>
            <a:r>
              <a:rPr lang="ko-KR" altLang="en-US" sz="1200" b="1" spc="-150" dirty="0">
                <a:latin typeface="+mn-ea"/>
              </a:rPr>
              <a:t> </a:t>
            </a:r>
            <a:r>
              <a:rPr lang="ko-KR" altLang="en-US" sz="1200" b="1" spc="-150" dirty="0" smtClean="0">
                <a:latin typeface="+mn-ea"/>
              </a:rPr>
              <a:t>기능</a:t>
            </a:r>
            <a:endParaRPr lang="en-US" altLang="ko-KR" sz="1200" b="1" spc="-15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b="1" spc="-150" dirty="0"/>
              <a:t>• </a:t>
            </a:r>
            <a:r>
              <a:rPr lang="en-US" altLang="ko-KR" sz="1200" b="1" spc="-150" dirty="0" smtClean="0"/>
              <a:t> </a:t>
            </a:r>
            <a:r>
              <a:rPr lang="ko-KR" altLang="en-US" sz="1200" b="1" spc="-150" dirty="0" smtClean="0"/>
              <a:t>동일 건물 내 대치동 최고인기학원 </a:t>
            </a:r>
            <a:r>
              <a:rPr lang="en-US" altLang="ko-KR" sz="1200" b="1" spc="-150" dirty="0" smtClean="0"/>
              <a:t>[</a:t>
            </a:r>
            <a:r>
              <a:rPr lang="ko-KR" altLang="en-US" sz="1200" b="1" spc="-150" dirty="0" smtClean="0"/>
              <a:t>다원교육</a:t>
            </a:r>
            <a:r>
              <a:rPr lang="en-US" altLang="ko-KR" sz="1200" b="1" spc="-150" dirty="0" smtClean="0"/>
              <a:t>] </a:t>
            </a:r>
            <a:r>
              <a:rPr lang="ko-KR" altLang="en-US" sz="1200" b="1" spc="-150" dirty="0" err="1" smtClean="0"/>
              <a:t>입점으로</a:t>
            </a:r>
            <a:r>
              <a:rPr lang="ko-KR" altLang="en-US" sz="1200" b="1" spc="-150" dirty="0" smtClean="0"/>
              <a:t> 유동인구 최대 건물</a:t>
            </a:r>
            <a:endParaRPr lang="en-US" altLang="ko-KR" sz="1200" b="1" spc="-150" dirty="0"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6992" y="6700872"/>
            <a:ext cx="1733022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b="1" spc="-150" dirty="0" smtClean="0">
                <a:latin typeface="맑은 고딕"/>
                <a:ea typeface="맑은 고딕"/>
              </a:rPr>
              <a:t>▲ </a:t>
            </a:r>
            <a:r>
              <a:rPr lang="ko-KR" altLang="en-US" sz="1050" b="1" spc="-150" dirty="0" smtClean="0">
                <a:latin typeface="맑은 고딕"/>
                <a:ea typeface="맑은 고딕"/>
              </a:rPr>
              <a:t>기존 커피</a:t>
            </a:r>
            <a:r>
              <a:rPr lang="en-US" altLang="ko-KR" sz="1050" b="1" spc="-150" dirty="0" smtClean="0">
                <a:latin typeface="맑은 고딕"/>
                <a:ea typeface="맑은 고딕"/>
              </a:rPr>
              <a:t>/</a:t>
            </a:r>
            <a:r>
              <a:rPr lang="ko-KR" altLang="en-US" sz="1050" b="1" spc="-150" dirty="0" smtClean="0">
                <a:latin typeface="맑은 고딕"/>
                <a:ea typeface="맑은 고딕"/>
              </a:rPr>
              <a:t>티 전문점</a:t>
            </a:r>
            <a:endParaRPr lang="en-US" altLang="ko-KR" sz="1050" b="1" spc="-150" dirty="0"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624" y="7192565"/>
            <a:ext cx="470907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b="1" spc="-150" dirty="0" smtClean="0">
                <a:latin typeface="맑은 고딕"/>
                <a:ea typeface="맑은 고딕"/>
              </a:rPr>
              <a:t>▲ </a:t>
            </a:r>
            <a:r>
              <a:rPr lang="ko-KR" altLang="en-US" sz="1050" b="1" spc="-150" dirty="0" smtClean="0">
                <a:latin typeface="맑은 고딕"/>
                <a:ea typeface="맑은 고딕"/>
              </a:rPr>
              <a:t>사거리 코너에서 본 상가 </a:t>
            </a:r>
            <a:r>
              <a:rPr lang="en-US" altLang="ko-KR" sz="1050" b="1" spc="-150" dirty="0" smtClean="0">
                <a:latin typeface="맑은 고딕"/>
                <a:ea typeface="맑은 고딕"/>
              </a:rPr>
              <a:t>(4/7 </a:t>
            </a:r>
            <a:r>
              <a:rPr lang="ko-KR" altLang="en-US" sz="1050" b="1" spc="-150" dirty="0" smtClean="0">
                <a:latin typeface="맑은 고딕"/>
                <a:ea typeface="맑은 고딕"/>
              </a:rPr>
              <a:t>토</a:t>
            </a:r>
            <a:r>
              <a:rPr lang="en-US" altLang="ko-KR" sz="1050" b="1" spc="-150" dirty="0" smtClean="0">
                <a:latin typeface="맑은 고딕"/>
                <a:ea typeface="맑은 고딕"/>
              </a:rPr>
              <a:t>)  * </a:t>
            </a:r>
            <a:r>
              <a:rPr lang="ko-KR" altLang="en-US" sz="1050" b="1" spc="-150" dirty="0" smtClean="0">
                <a:latin typeface="맑은 고딕"/>
                <a:ea typeface="맑은 고딕"/>
              </a:rPr>
              <a:t>유동인구 많고 간판이 가장 잘 보이는 코너에 위치</a:t>
            </a:r>
            <a:endParaRPr lang="en-US" altLang="ko-KR" sz="1050" b="1" spc="-150" dirty="0">
              <a:latin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624" y="7447131"/>
            <a:ext cx="470907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b="1" dirty="0">
                <a:latin typeface="맑은 고딕"/>
                <a:ea typeface="맑은 고딕"/>
              </a:rPr>
              <a:t>▼</a:t>
            </a:r>
            <a:r>
              <a:rPr lang="en-US" altLang="ko-KR" sz="1050" b="1" dirty="0" smtClean="0">
                <a:latin typeface="맑은 고딕"/>
                <a:ea typeface="맑은 고딕"/>
              </a:rPr>
              <a:t> </a:t>
            </a:r>
            <a:r>
              <a:rPr lang="ko-KR" altLang="en-US" sz="1050" b="1" dirty="0" smtClean="0">
                <a:latin typeface="맑은 고딕"/>
                <a:ea typeface="맑은 고딕"/>
              </a:rPr>
              <a:t>실내 모습</a:t>
            </a:r>
            <a:r>
              <a:rPr lang="en-US" altLang="ko-KR" sz="1050" b="1" dirty="0" smtClean="0">
                <a:latin typeface="맑은 고딕"/>
                <a:ea typeface="맑은 고딕"/>
              </a:rPr>
              <a:t>, </a:t>
            </a:r>
            <a:r>
              <a:rPr lang="ko-KR" altLang="en-US" sz="1050" b="1" dirty="0" smtClean="0">
                <a:latin typeface="맑은 고딕"/>
                <a:ea typeface="맑은 고딕"/>
              </a:rPr>
              <a:t>현재 </a:t>
            </a:r>
            <a:r>
              <a:rPr lang="ko-KR" altLang="en-US" sz="1050" b="1" dirty="0" err="1" smtClean="0">
                <a:latin typeface="맑은 고딕"/>
                <a:ea typeface="맑은 고딕"/>
              </a:rPr>
              <a:t>공실로</a:t>
            </a:r>
            <a:r>
              <a:rPr lang="ko-KR" altLang="en-US" sz="1050" b="1" dirty="0" smtClean="0">
                <a:latin typeface="맑은 고딕"/>
                <a:ea typeface="맑은 고딕"/>
              </a:rPr>
              <a:t> </a:t>
            </a:r>
            <a:r>
              <a:rPr lang="ko-KR" altLang="en-US" sz="1050" b="1" dirty="0" err="1" smtClean="0">
                <a:latin typeface="맑은 고딕"/>
                <a:ea typeface="맑은 고딕"/>
              </a:rPr>
              <a:t>무권리금</a:t>
            </a:r>
            <a:r>
              <a:rPr lang="ko-KR" altLang="en-US" sz="1050" b="1" dirty="0" smtClean="0">
                <a:latin typeface="맑은 고딕"/>
                <a:ea typeface="맑은 고딕"/>
              </a:rPr>
              <a:t> </a:t>
            </a:r>
            <a:r>
              <a:rPr lang="en-US" altLang="ko-KR" sz="1050" b="1" dirty="0" smtClean="0">
                <a:latin typeface="맑은 고딕"/>
                <a:ea typeface="맑은 고딕"/>
              </a:rPr>
              <a:t>(21.6</a:t>
            </a:r>
            <a:r>
              <a:rPr lang="ko-KR" altLang="en-US" sz="1050" b="1" dirty="0" smtClean="0">
                <a:latin typeface="맑은 고딕"/>
                <a:ea typeface="맑은 고딕"/>
              </a:rPr>
              <a:t>평</a:t>
            </a:r>
            <a:r>
              <a:rPr lang="en-US" altLang="ko-KR" sz="1050" b="1" dirty="0" smtClean="0">
                <a:latin typeface="맑은 고딕"/>
                <a:ea typeface="맑은 고딕"/>
              </a:rPr>
              <a:t>)</a:t>
            </a:r>
            <a:r>
              <a:rPr lang="ko-KR" altLang="en-US" sz="1050" b="1" dirty="0" smtClean="0">
                <a:latin typeface="맑은 고딕"/>
                <a:ea typeface="맑은 고딕"/>
              </a:rPr>
              <a:t> </a:t>
            </a:r>
            <a:endParaRPr lang="en-US" altLang="ko-KR" sz="1050" b="1" dirty="0"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93536" y="3381032"/>
            <a:ext cx="144016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1050" b="1" spc="-150" dirty="0" smtClean="0">
                <a:latin typeface="맑은 고딕"/>
                <a:ea typeface="맑은 고딕"/>
              </a:rPr>
              <a:t>▲ </a:t>
            </a:r>
            <a:r>
              <a:rPr lang="ko-KR" altLang="en-US" sz="1050" b="1" spc="-150" dirty="0" smtClean="0">
                <a:latin typeface="맑은 고딕"/>
                <a:ea typeface="맑은 고딕"/>
              </a:rPr>
              <a:t>한국경제 부동산 기사</a:t>
            </a:r>
            <a:endParaRPr lang="en-US" altLang="ko-KR" sz="1050" b="1" spc="-150" dirty="0">
              <a:latin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56752" y="3380144"/>
            <a:ext cx="144016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1050" b="1" spc="-150" dirty="0" smtClean="0">
                <a:latin typeface="맑은 고딕"/>
                <a:ea typeface="맑은 고딕"/>
              </a:rPr>
              <a:t>◀ </a:t>
            </a:r>
            <a:r>
              <a:rPr lang="ko-KR" altLang="en-US" sz="1050" b="1" spc="-150" dirty="0" err="1" smtClean="0">
                <a:latin typeface="맑은 고딕"/>
                <a:ea typeface="맑은 고딕"/>
              </a:rPr>
              <a:t>이코노믹리뷰</a:t>
            </a:r>
            <a:r>
              <a:rPr lang="ko-KR" altLang="en-US" sz="1050" b="1" spc="-150" dirty="0" smtClean="0">
                <a:latin typeface="맑은 고딕"/>
                <a:ea typeface="맑은 고딕"/>
              </a:rPr>
              <a:t> 기사</a:t>
            </a:r>
            <a:endParaRPr lang="en-US" altLang="ko-KR" sz="1050" b="1" spc="-150" dirty="0">
              <a:latin typeface="+mn-ea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4303256" y="743291"/>
            <a:ext cx="0" cy="5265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344784" y="679788"/>
            <a:ext cx="2664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• </a:t>
            </a:r>
            <a:r>
              <a:rPr lang="ko-KR" altLang="en-US" sz="1100" b="1" dirty="0" smtClean="0">
                <a:latin typeface="+mn-ea"/>
              </a:rPr>
              <a:t>임대인 </a:t>
            </a:r>
            <a:r>
              <a:rPr lang="en-US" altLang="ko-KR" sz="1100" b="1" dirty="0" smtClean="0">
                <a:latin typeface="+mn-ea"/>
              </a:rPr>
              <a:t>: </a:t>
            </a:r>
            <a:r>
              <a:rPr lang="ko-KR" altLang="en-US" sz="1100" b="1" dirty="0" smtClean="0">
                <a:latin typeface="+mn-ea"/>
              </a:rPr>
              <a:t>이상훈 </a:t>
            </a:r>
            <a:r>
              <a:rPr lang="en-US" altLang="ko-KR" sz="1100" b="1" dirty="0" smtClean="0">
                <a:latin typeface="+mn-ea"/>
              </a:rPr>
              <a:t>(010 9185 3613)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• SM</a:t>
            </a:r>
            <a:r>
              <a:rPr lang="ko-KR" altLang="en-US" sz="1100" b="1" dirty="0" smtClean="0">
                <a:latin typeface="+mn-ea"/>
              </a:rPr>
              <a:t>스마트부동산 </a:t>
            </a:r>
            <a:r>
              <a:rPr lang="en-US" altLang="ko-KR" sz="1100" b="1" dirty="0" smtClean="0">
                <a:latin typeface="+mn-ea"/>
              </a:rPr>
              <a:t>(02 554 2800)</a:t>
            </a:r>
          </a:p>
        </p:txBody>
      </p:sp>
    </p:spTree>
    <p:extLst>
      <p:ext uri="{BB962C8B-B14F-4D97-AF65-F5344CB8AC3E}">
        <p14:creationId xmlns:p14="http://schemas.microsoft.com/office/powerpoint/2010/main" val="36930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484" y="47071"/>
            <a:ext cx="6797005" cy="904699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0" y="1"/>
            <a:ext cx="6858000" cy="528056"/>
          </a:xfrm>
          <a:prstGeom prst="rect">
            <a:avLst/>
          </a:prstGeom>
          <a:solidFill>
            <a:srgbClr val="44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80" y="1050643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/>
              <a:t>사거리 </a:t>
            </a:r>
            <a:r>
              <a:rPr lang="ko-KR" altLang="en-US" sz="1200" b="1" dirty="0"/>
              <a:t>대각선 건너편 </a:t>
            </a:r>
            <a:r>
              <a:rPr lang="en-US" altLang="ko-KR" sz="1200" b="1" dirty="0"/>
              <a:t>250</a:t>
            </a:r>
            <a:r>
              <a:rPr lang="ko-KR" altLang="en-US" sz="1200" b="1" dirty="0"/>
              <a:t>미터 </a:t>
            </a:r>
            <a:r>
              <a:rPr lang="en-US" altLang="ko-KR" sz="1200" b="1" dirty="0"/>
              <a:t>[</a:t>
            </a:r>
            <a:r>
              <a:rPr lang="ko-KR" altLang="en-US" sz="1200" b="1" dirty="0"/>
              <a:t>고래핫도그</a:t>
            </a:r>
            <a:r>
              <a:rPr lang="en-US" altLang="ko-KR" sz="1200" b="1" dirty="0"/>
              <a:t>] </a:t>
            </a:r>
            <a:r>
              <a:rPr lang="ko-KR" altLang="en-US" sz="1200" b="1" dirty="0" err="1"/>
              <a:t>성업중</a:t>
            </a:r>
            <a:r>
              <a:rPr lang="ko-KR" altLang="en-US" sz="1200" b="1" dirty="0"/>
              <a:t> </a:t>
            </a:r>
            <a:endParaRPr lang="en-US" altLang="ko-KR" sz="1200" b="1" dirty="0"/>
          </a:p>
          <a:p>
            <a:pPr algn="ctr"/>
            <a:r>
              <a:rPr lang="ko-KR" altLang="en-US" sz="1200" b="1" dirty="0" err="1" smtClean="0"/>
              <a:t>줄서서</a:t>
            </a:r>
            <a:r>
              <a:rPr lang="ko-KR" altLang="en-US" sz="1200" b="1" dirty="0" smtClean="0"/>
              <a:t> </a:t>
            </a:r>
            <a:r>
              <a:rPr lang="ko-KR" altLang="en-US" sz="1200" b="1" dirty="0" err="1" smtClean="0"/>
              <a:t>먹는집</a:t>
            </a:r>
            <a:endParaRPr lang="ko-KR" altLang="en-US" sz="1200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118" y="6743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>
                    <a:lumMod val="95000"/>
                  </a:schemeClr>
                </a:solidFill>
                <a:latin typeface="Tmon몬소리 Black" pitchFamily="2" charset="-127"/>
                <a:ea typeface="Tmon몬소리 Black" pitchFamily="2" charset="-127"/>
              </a:rPr>
              <a:t>대치동 </a:t>
            </a:r>
            <a:r>
              <a:rPr lang="ko-KR" altLang="en-US" sz="2000" b="1" dirty="0" err="1" smtClean="0">
                <a:solidFill>
                  <a:schemeClr val="bg1">
                    <a:lumMod val="95000"/>
                  </a:schemeClr>
                </a:solidFill>
                <a:latin typeface="Tmon몬소리 Black" pitchFamily="2" charset="-127"/>
                <a:ea typeface="Tmon몬소리 Black" pitchFamily="2" charset="-127"/>
              </a:rPr>
              <a:t>은마</a:t>
            </a:r>
            <a:r>
              <a:rPr lang="en-US" altLang="ko-KR" sz="2000" b="1" dirty="0" smtClean="0">
                <a:solidFill>
                  <a:schemeClr val="bg1">
                    <a:lumMod val="95000"/>
                  </a:schemeClr>
                </a:solidFill>
                <a:latin typeface="Tmon몬소리 Black" pitchFamily="2" charset="-127"/>
                <a:ea typeface="Tmon몬소리 Black" pitchFamily="2" charset="-127"/>
              </a:rPr>
              <a:t>ⓐ </a:t>
            </a:r>
            <a:r>
              <a:rPr lang="ko-KR" altLang="en-US" sz="2000" b="1" dirty="0" smtClean="0">
                <a:solidFill>
                  <a:schemeClr val="bg1">
                    <a:lumMod val="95000"/>
                  </a:schemeClr>
                </a:solidFill>
                <a:latin typeface="Tmon몬소리 Black" pitchFamily="2" charset="-127"/>
                <a:ea typeface="Tmon몬소리 Black" pitchFamily="2" charset="-127"/>
              </a:rPr>
              <a:t>사거리 코너 상가 임대 제안서</a:t>
            </a:r>
            <a:endParaRPr lang="ko-KR" altLang="en-US" sz="2000" b="1" dirty="0">
              <a:solidFill>
                <a:schemeClr val="bg1">
                  <a:lumMod val="95000"/>
                </a:schemeClr>
              </a:solidFill>
              <a:latin typeface="Tmon몬소리 Black" pitchFamily="2" charset="-127"/>
              <a:ea typeface="Tmon몬소리 Black" pitchFamily="2" charset="-127"/>
            </a:endParaRPr>
          </a:p>
        </p:txBody>
      </p:sp>
      <p:pic>
        <p:nvPicPr>
          <p:cNvPr id="1026" name="Picture 2" descr="C:\Users\USER\Desktop\부동산\고래핫도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76" y="2411760"/>
            <a:ext cx="2718048" cy="3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2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154</Words>
  <Application>Microsoft Office PowerPoint</Application>
  <PresentationFormat>화면 슬라이드 쇼(4:3)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36</cp:revision>
  <dcterms:created xsi:type="dcterms:W3CDTF">2018-04-01T13:59:27Z</dcterms:created>
  <dcterms:modified xsi:type="dcterms:W3CDTF">2018-06-06T05:38:16Z</dcterms:modified>
</cp:coreProperties>
</file>