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17" r:id="rId2"/>
    <p:sldId id="408" r:id="rId3"/>
    <p:sldId id="393" r:id="rId4"/>
    <p:sldId id="395" r:id="rId5"/>
    <p:sldId id="413" r:id="rId6"/>
    <p:sldId id="399" r:id="rId7"/>
    <p:sldId id="421" r:id="rId8"/>
    <p:sldId id="425" r:id="rId9"/>
    <p:sldId id="424" r:id="rId10"/>
    <p:sldId id="426" r:id="rId11"/>
    <p:sldId id="427" r:id="rId12"/>
    <p:sldId id="405" r:id="rId13"/>
    <p:sldId id="416" r:id="rId14"/>
    <p:sldId id="419" r:id="rId15"/>
    <p:sldId id="418" r:id="rId16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2432">
          <p15:clr>
            <a:srgbClr val="A4A3A4"/>
          </p15:clr>
        </p15:guide>
        <p15:guide id="3" orient="horz" pos="3385">
          <p15:clr>
            <a:srgbClr val="A4A3A4"/>
          </p15:clr>
        </p15:guide>
        <p15:guide id="4" orient="horz" pos="955">
          <p15:clr>
            <a:srgbClr val="A4A3A4"/>
          </p15:clr>
        </p15:guide>
        <p15:guide id="5" pos="567">
          <p15:clr>
            <a:srgbClr val="A4A3A4"/>
          </p15:clr>
        </p15:guide>
        <p15:guide id="6" pos="5239">
          <p15:clr>
            <a:srgbClr val="A4A3A4"/>
          </p15:clr>
        </p15:guide>
        <p15:guide id="7" pos="2925">
          <p15:clr>
            <a:srgbClr val="A4A3A4"/>
          </p15:clr>
        </p15:guide>
        <p15:guide id="8" pos="1247">
          <p15:clr>
            <a:srgbClr val="A4A3A4"/>
          </p15:clr>
        </p15:guide>
        <p15:guide id="9" pos="46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9" autoAdjust="0"/>
  </p:normalViewPr>
  <p:slideViewPr>
    <p:cSldViewPr>
      <p:cViewPr varScale="1">
        <p:scale>
          <a:sx n="92" d="100"/>
          <a:sy n="92" d="100"/>
        </p:scale>
        <p:origin x="1392" y="84"/>
      </p:cViewPr>
      <p:guideLst>
        <p:guide orient="horz" pos="2750"/>
        <p:guide orient="horz" pos="2432"/>
        <p:guide orient="horz" pos="3385"/>
        <p:guide orient="horz" pos="955"/>
        <p:guide pos="567"/>
        <p:guide pos="5239"/>
        <p:guide pos="2925"/>
        <p:guide pos="1247"/>
        <p:guide pos="46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0EE3E-D2CA-4405-A31C-0EA3DA718F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93913C9-5169-4662-9C15-10C33604F053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bg1"/>
              </a:solidFill>
            </a:rPr>
            <a:t>일반협찬</a:t>
          </a:r>
          <a:endParaRPr lang="ko-KR" altLang="en-US" b="1" dirty="0">
            <a:solidFill>
              <a:schemeClr val="bg1"/>
            </a:solidFill>
          </a:endParaRPr>
        </a:p>
      </dgm:t>
    </dgm:pt>
    <dgm:pt modelId="{258D8E48-82FC-4079-8CC5-435991F9C3D3}" type="parTrans" cxnId="{F398FC0B-883B-4486-BDAB-12B95C21E9D9}">
      <dgm:prSet/>
      <dgm:spPr/>
      <dgm:t>
        <a:bodyPr/>
        <a:lstStyle/>
        <a:p>
          <a:pPr latinLnBrk="1"/>
          <a:endParaRPr lang="ko-KR" altLang="en-US"/>
        </a:p>
      </dgm:t>
    </dgm:pt>
    <dgm:pt modelId="{AFDAB1B4-211F-4168-A539-103BE0B2CA7B}" type="sibTrans" cxnId="{F398FC0B-883B-4486-BDAB-12B95C21E9D9}">
      <dgm:prSet/>
      <dgm:spPr/>
      <dgm:t>
        <a:bodyPr/>
        <a:lstStyle/>
        <a:p>
          <a:pPr latinLnBrk="1"/>
          <a:endParaRPr lang="ko-KR" altLang="en-US"/>
        </a:p>
      </dgm:t>
    </dgm:pt>
    <dgm:pt modelId="{5E6EFF9F-86B3-4FED-A0E9-292354AD47E7}">
      <dgm:prSet phldrT="[텍스트]"/>
      <dgm:spPr/>
      <dgm:t>
        <a:bodyPr/>
        <a:lstStyle/>
        <a:p>
          <a:pPr latinLnBrk="1"/>
          <a:r>
            <a:rPr lang="ko-KR" altLang="en-US" dirty="0" smtClean="0"/>
            <a:t>협찬상품 또는 현금 등을 제공해주는 대가로 브랜드와 상품명을 고지하는 형태</a:t>
          </a:r>
          <a:endParaRPr lang="ko-KR" altLang="en-US" dirty="0"/>
        </a:p>
      </dgm:t>
    </dgm:pt>
    <dgm:pt modelId="{37BDC2BD-1069-4F97-BCAC-103753649C61}" type="parTrans" cxnId="{3806FE85-EF19-4A92-9082-09922F1AEC02}">
      <dgm:prSet/>
      <dgm:spPr/>
      <dgm:t>
        <a:bodyPr/>
        <a:lstStyle/>
        <a:p>
          <a:pPr latinLnBrk="1"/>
          <a:endParaRPr lang="ko-KR" altLang="en-US"/>
        </a:p>
      </dgm:t>
    </dgm:pt>
    <dgm:pt modelId="{21E9D092-6025-4F82-A08C-954904B75057}" type="sibTrans" cxnId="{3806FE85-EF19-4A92-9082-09922F1AEC02}">
      <dgm:prSet/>
      <dgm:spPr/>
      <dgm:t>
        <a:bodyPr/>
        <a:lstStyle/>
        <a:p>
          <a:pPr latinLnBrk="1"/>
          <a:endParaRPr lang="ko-KR" altLang="en-US"/>
        </a:p>
      </dgm:t>
    </dgm:pt>
    <dgm:pt modelId="{75D4E035-85EE-43FF-AB36-E761D3602D10}">
      <dgm:prSet phldrT="[텍스트]"/>
      <dgm:spPr/>
      <dgm:t>
        <a:bodyPr/>
        <a:lstStyle/>
        <a:p>
          <a:pPr latinLnBrk="1"/>
          <a:r>
            <a:rPr lang="ko-KR" altLang="en-US" b="1" dirty="0" smtClean="0"/>
            <a:t>코너협찬</a:t>
          </a:r>
          <a:endParaRPr lang="ko-KR" altLang="en-US" b="1" dirty="0"/>
        </a:p>
      </dgm:t>
    </dgm:pt>
    <dgm:pt modelId="{B1F287DC-BA0A-4C8A-8A13-9EAE3307D995}" type="parTrans" cxnId="{EFA9BB12-E21A-4B8C-B13B-38615D4631C3}">
      <dgm:prSet/>
      <dgm:spPr/>
      <dgm:t>
        <a:bodyPr/>
        <a:lstStyle/>
        <a:p>
          <a:pPr latinLnBrk="1"/>
          <a:endParaRPr lang="ko-KR" altLang="en-US"/>
        </a:p>
      </dgm:t>
    </dgm:pt>
    <dgm:pt modelId="{14ACC13F-0860-4E8D-8FA3-D6283706E176}" type="sibTrans" cxnId="{EFA9BB12-E21A-4B8C-B13B-38615D4631C3}">
      <dgm:prSet/>
      <dgm:spPr/>
      <dgm:t>
        <a:bodyPr/>
        <a:lstStyle/>
        <a:p>
          <a:pPr latinLnBrk="1"/>
          <a:endParaRPr lang="ko-KR" altLang="en-US"/>
        </a:p>
      </dgm:t>
    </dgm:pt>
    <dgm:pt modelId="{45A449E3-21EF-41FF-B801-DF30D83957AD}">
      <dgm:prSet phldrT="[텍스트]"/>
      <dgm:spPr/>
      <dgm:t>
        <a:bodyPr/>
        <a:lstStyle/>
        <a:p>
          <a:pPr latinLnBrk="1"/>
          <a:r>
            <a:rPr lang="ko-KR" altLang="en-US" dirty="0" smtClean="0"/>
            <a:t>현재 진행중인 코너 內에 협찬</a:t>
          </a:r>
          <a:r>
            <a:rPr lang="en-US" altLang="ko-KR" dirty="0" smtClean="0"/>
            <a:t>, </a:t>
          </a:r>
          <a:r>
            <a:rPr lang="ko-KR" altLang="en-US" dirty="0" smtClean="0"/>
            <a:t>단독 또는 소수의 광고주 멘트 고지</a:t>
          </a:r>
          <a:endParaRPr lang="ko-KR" altLang="en-US" dirty="0"/>
        </a:p>
      </dgm:t>
    </dgm:pt>
    <dgm:pt modelId="{B8BE4A89-8C35-42EA-B716-DC8BCEB3C4C2}" type="parTrans" cxnId="{EA396D2B-5813-43B7-AED4-62E60D4AF392}">
      <dgm:prSet/>
      <dgm:spPr/>
      <dgm:t>
        <a:bodyPr/>
        <a:lstStyle/>
        <a:p>
          <a:pPr latinLnBrk="1"/>
          <a:endParaRPr lang="ko-KR" altLang="en-US"/>
        </a:p>
      </dgm:t>
    </dgm:pt>
    <dgm:pt modelId="{846C53B3-AA4E-4063-9590-B7E9CB66A627}" type="sibTrans" cxnId="{EA396D2B-5813-43B7-AED4-62E60D4AF392}">
      <dgm:prSet/>
      <dgm:spPr/>
      <dgm:t>
        <a:bodyPr/>
        <a:lstStyle/>
        <a:p>
          <a:pPr latinLnBrk="1"/>
          <a:endParaRPr lang="ko-KR" altLang="en-US"/>
        </a:p>
      </dgm:t>
    </dgm:pt>
    <dgm:pt modelId="{56D31B82-DD17-4DAC-9685-CBF296DD8634}">
      <dgm:prSet phldrT="[텍스트]"/>
      <dgm:spPr/>
      <dgm:t>
        <a:bodyPr/>
        <a:lstStyle/>
        <a:p>
          <a:pPr latinLnBrk="1"/>
          <a:r>
            <a:rPr lang="ko-KR" altLang="en-US" b="1" dirty="0" smtClean="0"/>
            <a:t>신규코너</a:t>
          </a:r>
          <a:endParaRPr lang="en-US" altLang="ko-KR" b="1" dirty="0" smtClean="0"/>
        </a:p>
        <a:p>
          <a:pPr latinLnBrk="1"/>
          <a:r>
            <a:rPr lang="ko-KR" altLang="en-US" b="1" dirty="0" smtClean="0"/>
            <a:t>제작협찬</a:t>
          </a:r>
          <a:endParaRPr lang="ko-KR" altLang="en-US" b="1" dirty="0"/>
        </a:p>
      </dgm:t>
    </dgm:pt>
    <dgm:pt modelId="{04DB1C3A-F83A-4E0C-85F8-A5904F5A4771}" type="parTrans" cxnId="{5B7B433B-8021-4DC3-BB9A-39728D226872}">
      <dgm:prSet/>
      <dgm:spPr/>
      <dgm:t>
        <a:bodyPr/>
        <a:lstStyle/>
        <a:p>
          <a:pPr latinLnBrk="1"/>
          <a:endParaRPr lang="ko-KR" altLang="en-US"/>
        </a:p>
      </dgm:t>
    </dgm:pt>
    <dgm:pt modelId="{DE7FA741-4A63-4068-8BB6-4B607C1AE564}" type="sibTrans" cxnId="{5B7B433B-8021-4DC3-BB9A-39728D226872}">
      <dgm:prSet/>
      <dgm:spPr/>
      <dgm:t>
        <a:bodyPr/>
        <a:lstStyle/>
        <a:p>
          <a:pPr latinLnBrk="1"/>
          <a:endParaRPr lang="ko-KR" altLang="en-US"/>
        </a:p>
      </dgm:t>
    </dgm:pt>
    <dgm:pt modelId="{5E6F84FE-4CC0-429C-89F4-C557ADF4DCEA}">
      <dgm:prSet phldrT="[텍스트]"/>
      <dgm:spPr/>
      <dgm:t>
        <a:bodyPr/>
        <a:lstStyle/>
        <a:p>
          <a:pPr latinLnBrk="1"/>
          <a:r>
            <a:rPr lang="ko-KR" altLang="en-US" dirty="0" smtClean="0"/>
            <a:t>프로그램 제작진과의 협의를 통해 코너의 컨셉을 저해하지 않는 선에서 최대한 광고주 </a:t>
          </a:r>
          <a:r>
            <a:rPr lang="en-US" altLang="ko-KR" dirty="0" smtClean="0"/>
            <a:t>needs </a:t>
          </a:r>
          <a:r>
            <a:rPr lang="ko-KR" altLang="en-US" dirty="0" smtClean="0"/>
            <a:t>반영</a:t>
          </a:r>
          <a:endParaRPr lang="ko-KR" altLang="en-US" dirty="0"/>
        </a:p>
      </dgm:t>
    </dgm:pt>
    <dgm:pt modelId="{B814F094-9826-44E9-AAF6-FEFE9B662764}" type="parTrans" cxnId="{DBC57B7D-D1A7-461D-A7E0-9025DE53B41E}">
      <dgm:prSet/>
      <dgm:spPr/>
      <dgm:t>
        <a:bodyPr/>
        <a:lstStyle/>
        <a:p>
          <a:pPr latinLnBrk="1"/>
          <a:endParaRPr lang="ko-KR" altLang="en-US"/>
        </a:p>
      </dgm:t>
    </dgm:pt>
    <dgm:pt modelId="{153340EA-4ACA-46E1-8065-F5BFE497E92B}" type="sibTrans" cxnId="{DBC57B7D-D1A7-461D-A7E0-9025DE53B41E}">
      <dgm:prSet/>
      <dgm:spPr/>
      <dgm:t>
        <a:bodyPr/>
        <a:lstStyle/>
        <a:p>
          <a:pPr latinLnBrk="1"/>
          <a:endParaRPr lang="ko-KR" altLang="en-US"/>
        </a:p>
      </dgm:t>
    </dgm:pt>
    <dgm:pt modelId="{4DD562DC-8DCB-4AB2-96B9-CEF1B6B84EBC}" type="pres">
      <dgm:prSet presAssocID="{C190EE3E-D2CA-4405-A31C-0EA3DA718F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BA7223-A999-44B9-8BC9-EBB2D46AEB82}" type="pres">
      <dgm:prSet presAssocID="{093913C9-5169-4662-9C15-10C33604F053}" presName="linNode" presStyleCnt="0"/>
      <dgm:spPr/>
    </dgm:pt>
    <dgm:pt modelId="{93BCD798-DE24-4BC4-BF07-062168E8DEAF}" type="pres">
      <dgm:prSet presAssocID="{093913C9-5169-4662-9C15-10C33604F053}" presName="parentText" presStyleLbl="node1" presStyleIdx="0" presStyleCnt="3" custLinFactNeighborX="-10367" custLinFactNeighborY="-565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D580AF-2DE3-40EF-BF94-A6797A120464}" type="pres">
      <dgm:prSet presAssocID="{093913C9-5169-4662-9C15-10C33604F05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311813-C5CD-454B-88E2-89B721314572}" type="pres">
      <dgm:prSet presAssocID="{AFDAB1B4-211F-4168-A539-103BE0B2CA7B}" presName="sp" presStyleCnt="0"/>
      <dgm:spPr/>
    </dgm:pt>
    <dgm:pt modelId="{718955C6-1763-4BB3-92E8-F0E2CC84FE20}" type="pres">
      <dgm:prSet presAssocID="{75D4E035-85EE-43FF-AB36-E761D3602D10}" presName="linNode" presStyleCnt="0"/>
      <dgm:spPr/>
    </dgm:pt>
    <dgm:pt modelId="{013E949B-DFBE-4799-B2DF-118D02F9BD6E}" type="pres">
      <dgm:prSet presAssocID="{75D4E035-85EE-43FF-AB36-E761D3602D1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B48812-A9EE-40B4-86FC-3ADB7238C52C}" type="pres">
      <dgm:prSet presAssocID="{75D4E035-85EE-43FF-AB36-E761D3602D1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179212-0DC5-46D8-9701-4D66152AF1D3}" type="pres">
      <dgm:prSet presAssocID="{14ACC13F-0860-4E8D-8FA3-D6283706E176}" presName="sp" presStyleCnt="0"/>
      <dgm:spPr/>
    </dgm:pt>
    <dgm:pt modelId="{020D161C-CA63-475D-AB32-6CE96146BE7A}" type="pres">
      <dgm:prSet presAssocID="{56D31B82-DD17-4DAC-9685-CBF296DD8634}" presName="linNode" presStyleCnt="0"/>
      <dgm:spPr/>
    </dgm:pt>
    <dgm:pt modelId="{05F46013-AF10-428C-8AE6-3B7E622A652C}" type="pres">
      <dgm:prSet presAssocID="{56D31B82-DD17-4DAC-9685-CBF296DD86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0F73B8-813E-461F-B350-C5425EEC878B}" type="pres">
      <dgm:prSet presAssocID="{56D31B82-DD17-4DAC-9685-CBF296DD86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93AB166-6F1C-47B7-9118-03B79A588E42}" type="presOf" srcId="{093913C9-5169-4662-9C15-10C33604F053}" destId="{93BCD798-DE24-4BC4-BF07-062168E8DEAF}" srcOrd="0" destOrd="0" presId="urn:microsoft.com/office/officeart/2005/8/layout/vList5"/>
    <dgm:cxn modelId="{3806FE85-EF19-4A92-9082-09922F1AEC02}" srcId="{093913C9-5169-4662-9C15-10C33604F053}" destId="{5E6EFF9F-86B3-4FED-A0E9-292354AD47E7}" srcOrd="0" destOrd="0" parTransId="{37BDC2BD-1069-4F97-BCAC-103753649C61}" sibTransId="{21E9D092-6025-4F82-A08C-954904B75057}"/>
    <dgm:cxn modelId="{F398FC0B-883B-4486-BDAB-12B95C21E9D9}" srcId="{C190EE3E-D2CA-4405-A31C-0EA3DA718F8F}" destId="{093913C9-5169-4662-9C15-10C33604F053}" srcOrd="0" destOrd="0" parTransId="{258D8E48-82FC-4079-8CC5-435991F9C3D3}" sibTransId="{AFDAB1B4-211F-4168-A539-103BE0B2CA7B}"/>
    <dgm:cxn modelId="{6F05DC29-C7AD-4A77-90A5-95CEBE7BF5C4}" type="presOf" srcId="{75D4E035-85EE-43FF-AB36-E761D3602D10}" destId="{013E949B-DFBE-4799-B2DF-118D02F9BD6E}" srcOrd="0" destOrd="0" presId="urn:microsoft.com/office/officeart/2005/8/layout/vList5"/>
    <dgm:cxn modelId="{49143016-8262-496D-B9EF-BFCA7CF8EF51}" type="presOf" srcId="{56D31B82-DD17-4DAC-9685-CBF296DD8634}" destId="{05F46013-AF10-428C-8AE6-3B7E622A652C}" srcOrd="0" destOrd="0" presId="urn:microsoft.com/office/officeart/2005/8/layout/vList5"/>
    <dgm:cxn modelId="{4A25C2D6-EDEE-457C-A0A8-16A170172AA5}" type="presOf" srcId="{5E6EFF9F-86B3-4FED-A0E9-292354AD47E7}" destId="{67D580AF-2DE3-40EF-BF94-A6797A120464}" srcOrd="0" destOrd="0" presId="urn:microsoft.com/office/officeart/2005/8/layout/vList5"/>
    <dgm:cxn modelId="{935961B6-E7CF-458E-A0E6-ED5A015CAC99}" type="presOf" srcId="{5E6F84FE-4CC0-429C-89F4-C557ADF4DCEA}" destId="{1E0F73B8-813E-461F-B350-C5425EEC878B}" srcOrd="0" destOrd="0" presId="urn:microsoft.com/office/officeart/2005/8/layout/vList5"/>
    <dgm:cxn modelId="{EA396D2B-5813-43B7-AED4-62E60D4AF392}" srcId="{75D4E035-85EE-43FF-AB36-E761D3602D10}" destId="{45A449E3-21EF-41FF-B801-DF30D83957AD}" srcOrd="0" destOrd="0" parTransId="{B8BE4A89-8C35-42EA-B716-DC8BCEB3C4C2}" sibTransId="{846C53B3-AA4E-4063-9590-B7E9CB66A627}"/>
    <dgm:cxn modelId="{1255D3D5-E496-4831-A0CE-D14C2B30D7B5}" type="presOf" srcId="{C190EE3E-D2CA-4405-A31C-0EA3DA718F8F}" destId="{4DD562DC-8DCB-4AB2-96B9-CEF1B6B84EBC}" srcOrd="0" destOrd="0" presId="urn:microsoft.com/office/officeart/2005/8/layout/vList5"/>
    <dgm:cxn modelId="{5B7B433B-8021-4DC3-BB9A-39728D226872}" srcId="{C190EE3E-D2CA-4405-A31C-0EA3DA718F8F}" destId="{56D31B82-DD17-4DAC-9685-CBF296DD8634}" srcOrd="2" destOrd="0" parTransId="{04DB1C3A-F83A-4E0C-85F8-A5904F5A4771}" sibTransId="{DE7FA741-4A63-4068-8BB6-4B607C1AE564}"/>
    <dgm:cxn modelId="{DBC57B7D-D1A7-461D-A7E0-9025DE53B41E}" srcId="{56D31B82-DD17-4DAC-9685-CBF296DD8634}" destId="{5E6F84FE-4CC0-429C-89F4-C557ADF4DCEA}" srcOrd="0" destOrd="0" parTransId="{B814F094-9826-44E9-AAF6-FEFE9B662764}" sibTransId="{153340EA-4ACA-46E1-8065-F5BFE497E92B}"/>
    <dgm:cxn modelId="{37D000A5-E63D-40AC-9F25-0162796FA22D}" type="presOf" srcId="{45A449E3-21EF-41FF-B801-DF30D83957AD}" destId="{2CB48812-A9EE-40B4-86FC-3ADB7238C52C}" srcOrd="0" destOrd="0" presId="urn:microsoft.com/office/officeart/2005/8/layout/vList5"/>
    <dgm:cxn modelId="{EFA9BB12-E21A-4B8C-B13B-38615D4631C3}" srcId="{C190EE3E-D2CA-4405-A31C-0EA3DA718F8F}" destId="{75D4E035-85EE-43FF-AB36-E761D3602D10}" srcOrd="1" destOrd="0" parTransId="{B1F287DC-BA0A-4C8A-8A13-9EAE3307D995}" sibTransId="{14ACC13F-0860-4E8D-8FA3-D6283706E176}"/>
    <dgm:cxn modelId="{B4247925-E8EB-44D9-AB92-C569CE252825}" type="presParOf" srcId="{4DD562DC-8DCB-4AB2-96B9-CEF1B6B84EBC}" destId="{39BA7223-A999-44B9-8BC9-EBB2D46AEB82}" srcOrd="0" destOrd="0" presId="urn:microsoft.com/office/officeart/2005/8/layout/vList5"/>
    <dgm:cxn modelId="{8A04EB44-447E-43E5-962A-E5FA38176364}" type="presParOf" srcId="{39BA7223-A999-44B9-8BC9-EBB2D46AEB82}" destId="{93BCD798-DE24-4BC4-BF07-062168E8DEAF}" srcOrd="0" destOrd="0" presId="urn:microsoft.com/office/officeart/2005/8/layout/vList5"/>
    <dgm:cxn modelId="{DF45C06D-688E-4C25-BA4E-70942AA8029F}" type="presParOf" srcId="{39BA7223-A999-44B9-8BC9-EBB2D46AEB82}" destId="{67D580AF-2DE3-40EF-BF94-A6797A120464}" srcOrd="1" destOrd="0" presId="urn:microsoft.com/office/officeart/2005/8/layout/vList5"/>
    <dgm:cxn modelId="{76F5AAE2-549C-4C7B-B959-72D668988116}" type="presParOf" srcId="{4DD562DC-8DCB-4AB2-96B9-CEF1B6B84EBC}" destId="{B6311813-C5CD-454B-88E2-89B721314572}" srcOrd="1" destOrd="0" presId="urn:microsoft.com/office/officeart/2005/8/layout/vList5"/>
    <dgm:cxn modelId="{C321705F-02C5-4F68-B55E-2E712FDE8E6B}" type="presParOf" srcId="{4DD562DC-8DCB-4AB2-96B9-CEF1B6B84EBC}" destId="{718955C6-1763-4BB3-92E8-F0E2CC84FE20}" srcOrd="2" destOrd="0" presId="urn:microsoft.com/office/officeart/2005/8/layout/vList5"/>
    <dgm:cxn modelId="{C897B2D3-112C-477F-9225-7B882F67D184}" type="presParOf" srcId="{718955C6-1763-4BB3-92E8-F0E2CC84FE20}" destId="{013E949B-DFBE-4799-B2DF-118D02F9BD6E}" srcOrd="0" destOrd="0" presId="urn:microsoft.com/office/officeart/2005/8/layout/vList5"/>
    <dgm:cxn modelId="{B063C1F7-9494-49FE-80A0-A7F9AB4BD1F7}" type="presParOf" srcId="{718955C6-1763-4BB3-92E8-F0E2CC84FE20}" destId="{2CB48812-A9EE-40B4-86FC-3ADB7238C52C}" srcOrd="1" destOrd="0" presId="urn:microsoft.com/office/officeart/2005/8/layout/vList5"/>
    <dgm:cxn modelId="{450958BB-2FB3-47BA-A442-6E6FB14C5CE0}" type="presParOf" srcId="{4DD562DC-8DCB-4AB2-96B9-CEF1B6B84EBC}" destId="{BD179212-0DC5-46D8-9701-4D66152AF1D3}" srcOrd="3" destOrd="0" presId="urn:microsoft.com/office/officeart/2005/8/layout/vList5"/>
    <dgm:cxn modelId="{01252C05-E8D9-4C20-AB17-FEC51A624666}" type="presParOf" srcId="{4DD562DC-8DCB-4AB2-96B9-CEF1B6B84EBC}" destId="{020D161C-CA63-475D-AB32-6CE96146BE7A}" srcOrd="4" destOrd="0" presId="urn:microsoft.com/office/officeart/2005/8/layout/vList5"/>
    <dgm:cxn modelId="{BC18727C-88C9-40C4-A2D4-1B13274F0FC6}" type="presParOf" srcId="{020D161C-CA63-475D-AB32-6CE96146BE7A}" destId="{05F46013-AF10-428C-8AE6-3B7E622A652C}" srcOrd="0" destOrd="0" presId="urn:microsoft.com/office/officeart/2005/8/layout/vList5"/>
    <dgm:cxn modelId="{218F9155-00EA-423E-A8B7-340681185860}" type="presParOf" srcId="{020D161C-CA63-475D-AB32-6CE96146BE7A}" destId="{1E0F73B8-813E-461F-B350-C5425EEC87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3" cy="49609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1118" y="0"/>
            <a:ext cx="2944972" cy="49609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9E7918F-10C4-4C6A-B72D-E15E5CF80880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610" y="4715273"/>
            <a:ext cx="5438456" cy="4466432"/>
          </a:xfrm>
          <a:prstGeom prst="rect">
            <a:avLst/>
          </a:prstGeom>
        </p:spPr>
        <p:txBody>
          <a:bodyPr vert="horz" lIns="91266" tIns="45633" rIns="91266" bIns="45633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4973" cy="49609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1118" y="9428959"/>
            <a:ext cx="2944972" cy="49609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2FF47A0-E6B6-42BF-951A-070EEE5BFF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228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38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F1041F-46EF-4482-A0DF-691D4BF32E84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ko-KR"/>
          </a:p>
        </p:txBody>
      </p:sp>
      <p:sp>
        <p:nvSpPr>
          <p:cNvPr id="16388" name="바닥글 개체 틀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9841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F47A0-E6B6-42BF-951A-070EEE5BFF2E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69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36BB8-4DC4-4A72-8F45-8019A3A44830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209DE-1A29-419A-B205-BA1FDEA672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E02C-73B3-4C8E-B862-DEBC17F62B87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0570-B0FD-4B12-B506-D4DE9207A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283CF-B8AA-4D6B-815A-E6A1A9C54807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EB6F2-ACAB-445A-BE41-35D7388F57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25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9297-8055-4908-A944-D4D78A101575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7139-F8E9-4F2D-9CED-9B62C4A127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7621-21FC-424C-B216-628A857AD380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43853-4009-42AE-B837-61B2FDFADD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E918-BBBE-46C5-BD88-DB798FE96145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4A078-B8E6-4341-A8A6-5E3C0926FC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0E427-4061-47F6-A9B5-DCA1C4A8EE08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DB4FF-79D2-4B12-A6FC-565D6D62D1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D2A0-1006-4CA4-AEFD-F9D017F6581D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47C4E-08AC-4864-AC8B-44D4C1DFEA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52CE-7CBC-4CBE-BFEB-D2CF56C88E04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B3457-223C-443D-8437-5756C43822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BA44-E318-42E9-8906-59E120E86DAA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E25EB-0811-471E-9311-FDAE2221A0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EF6A-D7C0-4AB4-B8F2-3A7EEDD4599D}" type="datetimeFigureOut">
              <a:rPr lang="ko-KR" altLang="en-US"/>
              <a:pPr>
                <a:defRPr/>
              </a:pPr>
              <a:t>2020-02-20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0452-8324-4AB0-B873-FE73AA7A37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004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44557" y="4375990"/>
            <a:ext cx="85953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600" spc="-300" dirty="0" smtClean="0">
                <a:solidFill>
                  <a:schemeClr val="bg1"/>
                </a:solidFill>
                <a:latin typeface="+mn-ea"/>
              </a:rPr>
              <a:t>2014.  5.  20</a:t>
            </a:r>
            <a:endParaRPr lang="ko-KR" altLang="en-US" sz="1600" spc="-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12474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3000" spc="-3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3000" spc="-300" dirty="0" smtClean="0">
                <a:solidFill>
                  <a:prstClr val="black"/>
                </a:solidFill>
                <a:latin typeface="+mn-ea"/>
                <a:ea typeface="+mn-ea"/>
              </a:rPr>
              <a:t>라디오협찬 제안</a:t>
            </a:r>
            <a:r>
              <a:rPr lang="ko-KR" altLang="en-US" sz="3000" spc="-300" dirty="0">
                <a:solidFill>
                  <a:prstClr val="black"/>
                </a:solidFill>
                <a:latin typeface="+mn-ea"/>
                <a:ea typeface="+mn-ea"/>
              </a:rPr>
              <a:t>서</a:t>
            </a:r>
            <a:endParaRPr lang="en-US" altLang="ko-KR" sz="3000" spc="-3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549604"/>
            <a:ext cx="5454387" cy="12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10" name="직사각형 9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SBS </a:t>
              </a:r>
              <a:r>
                <a:rPr kumimoji="0" lang="ko-KR" altLang="en-US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파워 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FM(107.7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7583" y="6279703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세부적인 계약 내용은 방송국과의 협의 과정에서 변경 될 수 있습니다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로컬방송의 경우 수도권지역 및 지역별 라디오 주파수에 의해 송출되는 방송입니다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82994"/>
              </p:ext>
            </p:extLst>
          </p:nvPr>
        </p:nvGraphicFramePr>
        <p:xfrm>
          <a:off x="323526" y="620688"/>
          <a:ext cx="8640963" cy="5544616"/>
        </p:xfrm>
        <a:graphic>
          <a:graphicData uri="http://schemas.openxmlformats.org/drawingml/2006/table">
            <a:tbl>
              <a:tblPr/>
              <a:tblGrid>
                <a:gridCol w="1255525"/>
                <a:gridCol w="1208443"/>
                <a:gridCol w="1208443"/>
                <a:gridCol w="1296144"/>
                <a:gridCol w="1296144"/>
                <a:gridCol w="1188132"/>
                <a:gridCol w="1188132"/>
              </a:tblGrid>
              <a:tr h="28307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46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김영철의</a:t>
                      </a:r>
                      <a:r>
                        <a:rPr lang="ko-KR" alt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파워 </a:t>
                      </a:r>
                      <a:r>
                        <a:rPr lang="en-US" altLang="ko-K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FM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최화정의 파워타임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두시 탈출 컬투 쇼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2861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이미지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1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07:00~09:00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12:00~14:00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14:00~16:00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1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방송권역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293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협찬내용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130</a:t>
                      </a:r>
                      <a:r>
                        <a:rPr lang="ko-KR" alt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70</a:t>
                      </a:r>
                      <a:r>
                        <a:rPr lang="ko-KR" altLang="en-US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endParaRPr lang="en-US" altLang="ko-K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50</a:t>
                      </a:r>
                      <a:r>
                        <a:rPr lang="ko-KR" alt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200</a:t>
                      </a:r>
                      <a:r>
                        <a:rPr lang="ko-KR" alt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53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현물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22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재세공과금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전파료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기프트몰 수수료 등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340768"/>
            <a:ext cx="1296144" cy="18632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340768"/>
            <a:ext cx="1296144" cy="18632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004" y="1340768"/>
            <a:ext cx="1228725" cy="18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9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10" name="직사각형 9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CBS </a:t>
              </a:r>
              <a:r>
                <a:rPr kumimoji="0" lang="ko-KR" altLang="en-US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음악 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FM(93.9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7583" y="594928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세부적인 계약 내용은 방송국과의 협의 과정에서 변경 될 수 있습니다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로컬방송의 경우 수도권지역 및 지역별 라디오 주파수에 의해 송출되는 방송입니다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43244"/>
              </p:ext>
            </p:extLst>
          </p:nvPr>
        </p:nvGraphicFramePr>
        <p:xfrm>
          <a:off x="323526" y="764704"/>
          <a:ext cx="8640961" cy="4792368"/>
        </p:xfrm>
        <a:graphic>
          <a:graphicData uri="http://schemas.openxmlformats.org/drawingml/2006/table">
            <a:tbl>
              <a:tblPr/>
              <a:tblGrid>
                <a:gridCol w="1255525"/>
                <a:gridCol w="2416885"/>
                <a:gridCol w="2592288"/>
                <a:gridCol w="2376263"/>
              </a:tblGrid>
              <a:tr h="2655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김용신의 그대와 여는 아침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이수영의 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시에 만납시다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배미향의 저녁스케치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6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이미지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07:00~09:00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12:00~14:00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20:00~22:00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방송권역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협찬내용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endParaRPr lang="en-US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　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현물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자사품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재세공과금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전파료 등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556792"/>
            <a:ext cx="1200150" cy="17393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556792"/>
            <a:ext cx="1219200" cy="17526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889" y="1553839"/>
            <a:ext cx="12287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2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47638"/>
            <a:ext cx="87534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47283"/>
              </p:ext>
            </p:extLst>
          </p:nvPr>
        </p:nvGraphicFramePr>
        <p:xfrm>
          <a:off x="281305" y="476674"/>
          <a:ext cx="8755194" cy="6382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577">
                  <a:extLst>
                    <a:ext uri="{9D8B030D-6E8A-4147-A177-3AD203B41FA5}">
                      <a16:colId xmlns="" xmlns:a16="http://schemas.microsoft.com/office/drawing/2014/main" val="401899964"/>
                    </a:ext>
                  </a:extLst>
                </a:gridCol>
                <a:gridCol w="897513">
                  <a:extLst>
                    <a:ext uri="{9D8B030D-6E8A-4147-A177-3AD203B41FA5}">
                      <a16:colId xmlns="" xmlns:a16="http://schemas.microsoft.com/office/drawing/2014/main" val="489374106"/>
                    </a:ext>
                  </a:extLst>
                </a:gridCol>
                <a:gridCol w="897513">
                  <a:extLst>
                    <a:ext uri="{9D8B030D-6E8A-4147-A177-3AD203B41FA5}">
                      <a16:colId xmlns="" xmlns:a16="http://schemas.microsoft.com/office/drawing/2014/main" val="2911333395"/>
                    </a:ext>
                  </a:extLst>
                </a:gridCol>
                <a:gridCol w="897513">
                  <a:extLst>
                    <a:ext uri="{9D8B030D-6E8A-4147-A177-3AD203B41FA5}">
                      <a16:colId xmlns="" xmlns:a16="http://schemas.microsoft.com/office/drawing/2014/main" val="2671479790"/>
                    </a:ext>
                  </a:extLst>
                </a:gridCol>
                <a:gridCol w="897513">
                  <a:extLst>
                    <a:ext uri="{9D8B030D-6E8A-4147-A177-3AD203B41FA5}">
                      <a16:colId xmlns="" xmlns:a16="http://schemas.microsoft.com/office/drawing/2014/main" val="3642644072"/>
                    </a:ext>
                  </a:extLst>
                </a:gridCol>
                <a:gridCol w="897513">
                  <a:extLst>
                    <a:ext uri="{9D8B030D-6E8A-4147-A177-3AD203B41FA5}">
                      <a16:colId xmlns="" xmlns:a16="http://schemas.microsoft.com/office/drawing/2014/main" val="1613137343"/>
                    </a:ext>
                  </a:extLst>
                </a:gridCol>
                <a:gridCol w="897513">
                  <a:extLst>
                    <a:ext uri="{9D8B030D-6E8A-4147-A177-3AD203B41FA5}">
                      <a16:colId xmlns="" xmlns:a16="http://schemas.microsoft.com/office/drawing/2014/main" val="2119270167"/>
                    </a:ext>
                  </a:extLst>
                </a:gridCol>
                <a:gridCol w="897513">
                  <a:extLst>
                    <a:ext uri="{9D8B030D-6E8A-4147-A177-3AD203B41FA5}">
                      <a16:colId xmlns="" xmlns:a16="http://schemas.microsoft.com/office/drawing/2014/main" val="1830784634"/>
                    </a:ext>
                  </a:extLst>
                </a:gridCol>
                <a:gridCol w="897513">
                  <a:extLst>
                    <a:ext uri="{9D8B030D-6E8A-4147-A177-3AD203B41FA5}">
                      <a16:colId xmlns="" xmlns:a16="http://schemas.microsoft.com/office/drawing/2014/main" val="1810492120"/>
                    </a:ext>
                  </a:extLst>
                </a:gridCol>
                <a:gridCol w="897513">
                  <a:extLst>
                    <a:ext uri="{9D8B030D-6E8A-4147-A177-3AD203B41FA5}">
                      <a16:colId xmlns="" xmlns:a16="http://schemas.microsoft.com/office/drawing/2014/main" val="2538152591"/>
                    </a:ext>
                  </a:extLst>
                </a:gridCol>
              </a:tblGrid>
              <a:tr h="225571"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KBS -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쿨</a:t>
                      </a:r>
                      <a:r>
                        <a:rPr lang="en-US" sz="800" b="1" u="none" strike="noStrike" dirty="0">
                          <a:effectLst/>
                        </a:rPr>
                        <a:t>FM (89.1MHz)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KBS - </a:t>
                      </a:r>
                      <a:r>
                        <a:rPr lang="ko-KR" altLang="en-US" sz="800" b="1" u="none" strike="noStrike">
                          <a:effectLst/>
                        </a:rPr>
                        <a:t>해피</a:t>
                      </a:r>
                      <a:r>
                        <a:rPr lang="en-US" sz="800" b="1" u="none" strike="noStrike">
                          <a:effectLst/>
                        </a:rPr>
                        <a:t>FM (106.1MHz)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SBS - </a:t>
                      </a:r>
                      <a:r>
                        <a:rPr lang="ko-KR" altLang="en-US" sz="800" b="1" u="none" strike="noStrike">
                          <a:effectLst/>
                        </a:rPr>
                        <a:t>파워</a:t>
                      </a:r>
                      <a:r>
                        <a:rPr lang="en-US" sz="800" b="1" u="none" strike="noStrike">
                          <a:effectLst/>
                        </a:rPr>
                        <a:t>FM (107.7MHz)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SBS - </a:t>
                      </a:r>
                      <a:r>
                        <a:rPr lang="ko-KR" altLang="en-US" sz="800" b="1" u="none" strike="noStrike">
                          <a:effectLst/>
                        </a:rPr>
                        <a:t>러브</a:t>
                      </a:r>
                      <a:r>
                        <a:rPr lang="en-US" sz="800" b="1" u="none" strike="noStrike">
                          <a:effectLst/>
                        </a:rPr>
                        <a:t>FM (103.5MHz)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MBC - FM4U (91.9MHz)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MBC - </a:t>
                      </a:r>
                      <a:r>
                        <a:rPr lang="ko-KR" altLang="en-US" sz="800" b="1" u="none" strike="noStrike">
                          <a:effectLst/>
                        </a:rPr>
                        <a:t>표준</a:t>
                      </a:r>
                      <a:r>
                        <a:rPr lang="en-US" sz="800" b="1" u="none" strike="noStrike">
                          <a:effectLst/>
                        </a:rPr>
                        <a:t>FM (95.9MHz)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TBS - FM (95.1MHz)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CBS - </a:t>
                      </a:r>
                      <a:r>
                        <a:rPr lang="ko-KR" altLang="en-US" sz="800" b="1" u="none" strike="noStrike">
                          <a:effectLst/>
                        </a:rPr>
                        <a:t>음악</a:t>
                      </a:r>
                      <a:r>
                        <a:rPr lang="en-US" sz="800" b="1" u="none" strike="noStrike">
                          <a:effectLst/>
                        </a:rPr>
                        <a:t>FM (93.9MHz)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u="none" strike="noStrike" smtClean="0">
                          <a:effectLst/>
                        </a:rPr>
                        <a:t>CBS - </a:t>
                      </a:r>
                      <a:r>
                        <a:rPr lang="ko-KR" altLang="en-US" sz="800" b="1" u="none" strike="noStrike" smtClean="0">
                          <a:effectLst/>
                        </a:rPr>
                        <a:t>표준</a:t>
                      </a:r>
                      <a:r>
                        <a:rPr lang="en-US" altLang="ko-KR" sz="800" b="1" u="none" strike="noStrike" smtClean="0">
                          <a:effectLst/>
                        </a:rPr>
                        <a:t>FM (98.1MHz)</a:t>
                      </a:r>
                      <a:endParaRPr lang="en-US" altLang="ko-KR" sz="800" b="1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0396835"/>
                  </a:ext>
                </a:extLst>
              </a:tr>
              <a:tr h="2755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05:00~06:00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박소현의 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상쾌한아침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출발</a:t>
                      </a:r>
                      <a: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! </a:t>
                      </a:r>
                      <a:r>
                        <a:rPr lang="ko-KR" altLang="en-US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해피</a:t>
                      </a:r>
                      <a: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FM</a:t>
                      </a:r>
                      <a:b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김성은입니다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조정식의 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펀펀투데이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유영미의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마음은 언제나 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청춘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세상을 여는 아침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김초롱입니다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건강한 아침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황선숙입니다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라디오를 켜라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정연주입니다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이지민의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내가 매일 기쁘게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날마다 주님과 함께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3972796"/>
                  </a:ext>
                </a:extLst>
              </a:tr>
              <a:tr h="2755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06:00~07:00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조승연의 굿모닝팝스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고현준의 뉴스 브리핑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아침</a:t>
                      </a:r>
                      <a:r>
                        <a:rPr lang="en-US" altLang="ko-KR" sz="800" u="none" strike="noStrike">
                          <a:solidFill>
                            <a:srgbClr val="FF0000"/>
                          </a:solidFill>
                          <a:effectLst/>
                        </a:rPr>
                        <a:t>&amp;</a:t>
                      </a: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뉴스</a:t>
                      </a:r>
                      <a:r>
                        <a:rPr lang="en-US" altLang="ko-KR" sz="8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br>
                        <a:rPr lang="en-US" altLang="ko-KR" sz="800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김성경입니다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정민아의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Amazing Grace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굿모닝뉴스</a:t>
                      </a:r>
                      <a:endParaRPr lang="en-US" altLang="ko-KR" sz="800" b="1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이강민입니다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8491293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07:00~08:00</a:t>
                      </a:r>
                      <a:endParaRPr lang="en-US" altLang="ko-KR" sz="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박은영의 </a:t>
                      </a:r>
                      <a:r>
                        <a:rPr lang="en-US" altLang="ko-KR" sz="800" u="none" strike="noStrike">
                          <a:effectLst/>
                        </a:rPr>
                        <a:t>FM</a:t>
                      </a:r>
                      <a:r>
                        <a:rPr lang="ko-KR" altLang="en-US" sz="800" u="none" strike="noStrike">
                          <a:effectLst/>
                        </a:rPr>
                        <a:t>대행진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김선근의 럭키세븐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김영철의 파워</a:t>
                      </a:r>
                      <a:r>
                        <a:rPr lang="en-US" altLang="ko-KR" sz="800" u="none" strike="noStrike">
                          <a:solidFill>
                            <a:srgbClr val="FF0000"/>
                          </a:solidFill>
                          <a:effectLst/>
                        </a:rPr>
                        <a:t>FM</a:t>
                      </a:r>
                      <a:endParaRPr lang="en-US" altLang="ko-KR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이숙영의 러브</a:t>
                      </a:r>
                      <a:r>
                        <a:rPr lang="en-US" altLang="ko-KR" sz="800" u="none" strike="noStrike" dirty="0">
                          <a:effectLst/>
                        </a:rPr>
                        <a:t>FM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굿모닝</a:t>
                      </a:r>
                      <a:r>
                        <a:rPr lang="en-US" altLang="ko-KR" sz="800" u="none" strike="noStrike" dirty="0" smtClean="0">
                          <a:effectLst/>
                        </a:rPr>
                        <a:t>FM</a:t>
                      </a:r>
                    </a:p>
                    <a:p>
                      <a:pPr algn="ctr" fontAlgn="ctr"/>
                      <a:r>
                        <a:rPr lang="ko-KR" altLang="en-US" sz="800" u="none" strike="noStrike" dirty="0" smtClean="0">
                          <a:effectLst/>
                        </a:rPr>
                        <a:t>장성규입니다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김종배의 시선집중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김어준의 뉴스공장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김용신의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그대와 여는 아침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김덕기의 아침뉴스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752327"/>
                  </a:ext>
                </a:extLst>
              </a:tr>
              <a:tr h="346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08:00~09:00</a:t>
                      </a:r>
                      <a:endParaRPr lang="en-US" altLang="ko-KR" sz="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이진우의</a:t>
                      </a:r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손에 잡히는 경제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0645436"/>
                  </a:ext>
                </a:extLst>
              </a:tr>
              <a:tr h="255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김현정의 뉴스쇼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070835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09:00~10:00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이현우의 음악앨범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매일 그대와</a:t>
                      </a:r>
                      <a:b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조규찬입니다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아름다운 이 아침</a:t>
                      </a:r>
                      <a:br>
                        <a:rPr lang="ko-KR" altLang="en-US" sz="800" u="none" strike="noStrike" dirty="0">
                          <a:effectLst/>
                        </a:rPr>
                      </a:br>
                      <a:r>
                        <a:rPr lang="ko-KR" altLang="en-US" sz="800" u="none" strike="noStrike" dirty="0">
                          <a:effectLst/>
                        </a:rPr>
                        <a:t>김창완입니다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오늘 아침</a:t>
                      </a:r>
                      <a:b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정지영입니다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여성시대</a:t>
                      </a:r>
                      <a:b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양희은</a:t>
                      </a:r>
                      <a: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서경석입니다</a:t>
                      </a:r>
                      <a:b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전주로컬</a:t>
                      </a:r>
                      <a: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altLang="ko-KR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김규리의 퐁당퐁당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강석우의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아름다운 당신에게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그대 창가에</a:t>
                      </a:r>
                      <a:endParaRPr lang="en-US" altLang="ko-KR" sz="800" b="1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이한철입니다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6154761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10:00~11:00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이재익의 정치쇼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u="none" strike="noStrike" smtClean="0">
                          <a:effectLst/>
                        </a:rPr>
                        <a:t>좋은사람들</a:t>
                      </a:r>
                      <a:endParaRPr lang="en-US" altLang="ko-KR" sz="800" b="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송정애입니다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6527213"/>
                  </a:ext>
                </a:extLst>
              </a:tr>
              <a:tr h="2755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11:00~12:00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박명수의 라디오쇼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임백천의 골든 팝스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박선영의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씨네타운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김현철의 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골든디스크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모두의 </a:t>
                      </a:r>
                      <a:r>
                        <a:rPr lang="ko-KR" altLang="en-US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퀴즈생활</a:t>
                      </a:r>
                      <a: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b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서유리입니다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신지혜의 영화음악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이명희의 랄랄라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5759900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12:00~13:00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정은지의 가요광장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양파의 음악정원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최화정의 파워타임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김상혁</a:t>
                      </a:r>
                      <a:r>
                        <a:rPr lang="en-US" altLang="ko-KR" sz="800" u="none" strike="noStrike">
                          <a:effectLst/>
                        </a:rPr>
                        <a:t>, </a:t>
                      </a:r>
                      <a:r>
                        <a:rPr lang="ko-KR" altLang="en-US" sz="800" u="none" strike="noStrike">
                          <a:effectLst/>
                        </a:rPr>
                        <a:t>딘딘의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오빠네 라디오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정오의 희망곡</a:t>
                      </a:r>
                      <a:br>
                        <a:rPr lang="ko-KR" altLang="en-US" sz="800" u="none" strike="noStrike" dirty="0">
                          <a:effectLst/>
                        </a:rPr>
                      </a:br>
                      <a:r>
                        <a:rPr lang="ko-KR" altLang="en-US" sz="800" u="none" strike="noStrike" dirty="0">
                          <a:effectLst/>
                        </a:rPr>
                        <a:t>김신영입니다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강석</a:t>
                      </a:r>
                      <a: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김혜영의</a:t>
                      </a:r>
                      <a:b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싱글벙글쇼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배칠수 박희진의</a:t>
                      </a:r>
                      <a:br>
                        <a:rPr lang="ko-KR" altLang="en-US" sz="800" u="none" strike="noStrike" dirty="0">
                          <a:effectLst/>
                        </a:rPr>
                      </a:br>
                      <a:r>
                        <a:rPr lang="en-US" altLang="ko-KR" sz="800" u="none" strike="noStrike" dirty="0">
                          <a:effectLst/>
                        </a:rPr>
                        <a:t>9595</a:t>
                      </a:r>
                      <a:r>
                        <a:rPr lang="ko-KR" altLang="en-US" sz="800" u="none" strike="noStrike" dirty="0">
                          <a:effectLst/>
                        </a:rPr>
                        <a:t>쇼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이수영의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en-US" altLang="ko-KR" sz="800" u="none" strike="noStrike">
                          <a:effectLst/>
                        </a:rPr>
                        <a:t>12</a:t>
                      </a:r>
                      <a:r>
                        <a:rPr lang="ko-KR" altLang="en-US" sz="800" u="none" strike="noStrike">
                          <a:effectLst/>
                        </a:rPr>
                        <a:t>시에 만납시다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유지수의 해피송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4471151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13:00~14:00</a:t>
                      </a:r>
                      <a:endParaRPr lang="en-US" altLang="ko-KR" sz="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9298760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14:00~15:00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문희준의 뮤직쇼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오늘 같은 오후엔</a:t>
                      </a:r>
                      <a:b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이세준입니다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두시탈출 컬투쇼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나르샤의 </a:t>
                      </a:r>
                      <a:endParaRPr lang="en-US" altLang="ko-KR" sz="800" b="1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아브라카다브라</a:t>
                      </a:r>
                      <a:endParaRPr lang="en-US" altLang="ko-KR" sz="800" b="1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시의 데이트</a:t>
                      </a: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안영미</a:t>
                      </a:r>
                      <a:r>
                        <a:rPr lang="en-US" altLang="ko-KR" sz="8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뮤지입니다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박준형</a:t>
                      </a:r>
                      <a:r>
                        <a:rPr lang="en-US" altLang="ko-KR" sz="800" u="none" strike="noStrike" dirty="0">
                          <a:effectLst/>
                        </a:rPr>
                        <a:t>, </a:t>
                      </a:r>
                      <a:r>
                        <a:rPr lang="ko-KR" altLang="en-US" sz="800" u="none" strike="noStrike" dirty="0">
                          <a:effectLst/>
                        </a:rPr>
                        <a:t>정경미의</a:t>
                      </a:r>
                      <a:br>
                        <a:rPr lang="ko-KR" altLang="en-US" sz="800" u="none" strike="noStrike" dirty="0">
                          <a:effectLst/>
                        </a:rPr>
                      </a:br>
                      <a:r>
                        <a:rPr lang="en-US" altLang="ko-KR" sz="800" u="none" strike="noStrike" dirty="0">
                          <a:effectLst/>
                        </a:rPr>
                        <a:t>2</a:t>
                      </a:r>
                      <a:r>
                        <a:rPr lang="ko-KR" altLang="en-US" sz="800" u="none" strike="noStrike" dirty="0">
                          <a:effectLst/>
                        </a:rPr>
                        <a:t>시 만세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최일구의</a:t>
                      </a:r>
                      <a:br>
                        <a:rPr lang="ko-KR" altLang="en-US" sz="800" u="none" strike="noStrike" dirty="0">
                          <a:effectLst/>
                        </a:rPr>
                      </a:br>
                      <a:r>
                        <a:rPr lang="ko-KR" altLang="en-US" sz="800" u="none" strike="noStrike" dirty="0">
                          <a:effectLst/>
                        </a:rPr>
                        <a:t>허리케인 라디오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한동준의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en-US" sz="800" u="none" strike="noStrike" smtClean="0">
                          <a:effectLst/>
                        </a:rPr>
                        <a:t>FM </a:t>
                      </a:r>
                      <a:r>
                        <a:rPr lang="en-US" sz="800" u="none" strike="noStrike">
                          <a:effectLst/>
                        </a:rPr>
                        <a:t>POPS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오후의 향기</a:t>
                      </a:r>
                      <a:endParaRPr lang="en-US" altLang="ko-KR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김윤주입니다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1017375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15:00~16:00</a:t>
                      </a:r>
                      <a:endParaRPr lang="en-US" altLang="ko-KR" sz="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8490926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16:00~17:00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윤정수 남창희의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미스터 라디오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이각경의</a:t>
                      </a:r>
                      <a:b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해피타임 </a:t>
                      </a:r>
                      <a:r>
                        <a:rPr lang="en-US" altLang="ko-KR" sz="8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시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err="1">
                          <a:effectLst/>
                        </a:rPr>
                        <a:t>붐붐파워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err="1">
                          <a:effectLst/>
                        </a:rPr>
                        <a:t>김창열의</a:t>
                      </a:r>
                      <a:r>
                        <a:rPr lang="ko-KR" altLang="en-US" sz="800" u="none" strike="noStrike" dirty="0">
                          <a:effectLst/>
                        </a:rPr>
                        <a:t>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올드스쿨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오후의 발견</a:t>
                      </a:r>
                      <a:b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ko-KR" alt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이지혜입니다</a:t>
                      </a:r>
                      <a:endParaRPr lang="ko-KR" alt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정선희</a:t>
                      </a:r>
                      <a:r>
                        <a:rPr lang="en-US" altLang="ko-K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문천식의</a:t>
                      </a:r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지금은 </a:t>
                      </a:r>
                      <a:r>
                        <a:rPr lang="ko-KR" altLang="en-US" sz="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라디오시대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이은미와 함께라면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박승화의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가요속으로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유영석의 팝콘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0972682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17:00~18:00</a:t>
                      </a:r>
                      <a:endParaRPr lang="en-US" altLang="ko-KR" sz="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12381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18:00~19:00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사랑하기 좋은 날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이금희입니다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김원준의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라디오스타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박소현의 러브게임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집으로 가는 길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소이현입니다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배철수의 음악캠프</a:t>
                      </a:r>
                      <a:endParaRPr lang="ko-KR" alt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err="1">
                          <a:effectLst/>
                        </a:rPr>
                        <a:t>이승원의</a:t>
                      </a:r>
                      <a:r>
                        <a:rPr lang="ko-KR" altLang="en-US" sz="800" u="none" strike="noStrike" dirty="0">
                          <a:effectLst/>
                        </a:rPr>
                        <a:t/>
                      </a:r>
                      <a:br>
                        <a:rPr lang="ko-KR" altLang="en-US" sz="800" u="none" strike="noStrike" dirty="0">
                          <a:effectLst/>
                        </a:rPr>
                      </a:br>
                      <a:r>
                        <a:rPr lang="ko-KR" altLang="en-US" sz="800" u="none" strike="noStrike" dirty="0">
                          <a:effectLst/>
                        </a:rPr>
                        <a:t>세계는 그리고 우리는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김지윤의</a:t>
                      </a:r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이브닝쇼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smtClean="0">
                          <a:effectLst/>
                        </a:rPr>
                        <a:t>배미향의</a:t>
                      </a:r>
                      <a:endParaRPr lang="en-US" altLang="ko-KR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dirty="0" smtClean="0">
                          <a:effectLst/>
                        </a:rPr>
                        <a:t>저녁스케치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시사자키</a:t>
                      </a:r>
                      <a:endParaRPr lang="en-US" altLang="ko-KR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정관용입니다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4503799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19:00~20:00</a:t>
                      </a:r>
                      <a:endParaRPr lang="en-US" altLang="ko-KR" sz="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6840783"/>
                  </a:ext>
                </a:extLst>
              </a:tr>
              <a:tr h="2755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20:00~21:00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악동뮤지션 수현의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볼륨을 높여요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이상호의 드림팝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정소민의 영스트리트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신혜성의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음악 오디세이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박경의</a:t>
                      </a:r>
                      <a:endParaRPr lang="en-US" altLang="ko-KR" sz="800" u="none" strike="noStrike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꿈꾸는 라디오</a:t>
                      </a:r>
                      <a:endParaRPr lang="ko-KR" altLang="en-US" sz="800" b="1" i="0" u="none" strike="noStrike" smtClean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뉴스데스크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u="none" strike="noStrike" smtClean="0">
                          <a:effectLst/>
                        </a:rPr>
                        <a:t>아닌 밤중에</a:t>
                      </a:r>
                      <a:endParaRPr lang="en-US" altLang="ko-KR" sz="800" b="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주진우입니다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smtClean="0">
                          <a:effectLst/>
                        </a:rPr>
                        <a:t>김현주의</a:t>
                      </a:r>
                      <a:endParaRPr lang="en-US" altLang="ko-KR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dirty="0" smtClean="0">
                          <a:effectLst/>
                        </a:rPr>
                        <a:t>행복한 </a:t>
                      </a:r>
                      <a:r>
                        <a:rPr lang="ko-KR" altLang="en-US" sz="800" u="none" strike="noStrike" dirty="0">
                          <a:effectLst/>
                        </a:rPr>
                        <a:t>동행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오늘 하루</a:t>
                      </a:r>
                      <a:endParaRPr lang="en-US" altLang="ko-KR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장주희입니다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4369021"/>
                  </a:ext>
                </a:extLst>
              </a:tr>
              <a:tr h="2558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21:00~22:00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윤택의</a:t>
                      </a: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에헤라디오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김성환의 서울부르스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57497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strike="noStrike" smtClean="0">
                          <a:effectLst/>
                        </a:rPr>
                        <a:t>푸른밤</a:t>
                      </a:r>
                      <a:r>
                        <a:rPr lang="en-US" altLang="ko-KR" sz="800" u="none" strike="noStrike" smtClean="0">
                          <a:effectLst/>
                        </a:rPr>
                        <a:t>, </a:t>
                      </a:r>
                      <a:br>
                        <a:rPr lang="en-US" altLang="ko-KR" sz="800" u="none" strike="noStrike" smtClean="0">
                          <a:effectLst/>
                        </a:rPr>
                      </a:br>
                      <a:r>
                        <a:rPr lang="ko-KR" altLang="en-US" sz="800" u="none" strike="noStrike" smtClean="0">
                          <a:effectLst/>
                        </a:rPr>
                        <a:t>옥상달빛입니다</a:t>
                      </a:r>
                      <a:endParaRPr lang="ko-KR" altLang="en-US" sz="800" b="1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22:00~23:00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박원의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키스 </a:t>
                      </a:r>
                      <a:r>
                        <a:rPr lang="ko-KR" altLang="en-US" sz="800" u="none" strike="noStrike">
                          <a:effectLst/>
                        </a:rPr>
                        <a:t>더 라디오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유지원의</a:t>
                      </a:r>
                      <a:b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밤을 잊은 그대에게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배성재의 텐</a:t>
                      </a:r>
                      <a:endParaRPr lang="ko-KR" altLang="en-US" sz="8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최백호의 낭만시대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산들의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별이 빛나는 밤에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임진모의 마이웨이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허윤희의</a:t>
                      </a:r>
                      <a:br>
                        <a:rPr lang="ko-KR" altLang="en-US" sz="800" u="none" strike="noStrike" dirty="0">
                          <a:effectLst/>
                        </a:rPr>
                      </a:br>
                      <a:r>
                        <a:rPr lang="ko-KR" altLang="en-US" sz="800" u="none" strike="noStrike" dirty="0">
                          <a:effectLst/>
                        </a:rPr>
                        <a:t>꿈과 음악사이에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백원경의</a:t>
                      </a:r>
                      <a:endParaRPr lang="en-US" altLang="ko-KR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가스펠아워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8799287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23:00~24:00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우원재의 </a:t>
                      </a:r>
                      <a:r>
                        <a:rPr lang="en-US" sz="800" u="none" strike="noStrike">
                          <a:effectLst/>
                        </a:rPr>
                        <a:t>Music High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547182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24:00~01:00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설레는 밤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br>
                        <a:rPr lang="en-US" altLang="ko-KR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이혜성입니다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누군가 어딘가에 </a:t>
                      </a:r>
                      <a:r>
                        <a:rPr lang="en-US" altLang="ko-KR" sz="800" u="none" strike="noStrike">
                          <a:effectLst/>
                        </a:rPr>
                        <a:t>(</a:t>
                      </a:r>
                      <a:r>
                        <a:rPr lang="ko-KR" altLang="en-US" sz="800" u="none" strike="noStrike">
                          <a:effectLst/>
                        </a:rPr>
                        <a:t>재</a:t>
                      </a:r>
                      <a:r>
                        <a:rPr lang="en-US" altLang="ko-KR" sz="800" u="none" strike="noStrike">
                          <a:effectLst/>
                        </a:rPr>
                        <a:t>)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김태욱의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기분좋은 </a:t>
                      </a:r>
                      <a:r>
                        <a:rPr lang="ko-KR" altLang="en-US" sz="800" u="none" strike="noStrike">
                          <a:effectLst/>
                        </a:rPr>
                        <a:t>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김이나의 밤편지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달콤한 </a:t>
                      </a:r>
                      <a:r>
                        <a:rPr lang="ko-KR" altLang="en-US" sz="800" u="none" strike="noStrike" dirty="0" smtClean="0">
                          <a:effectLst/>
                        </a:rPr>
                        <a:t>밤</a:t>
                      </a:r>
                      <a:endParaRPr lang="en-US" altLang="ko-KR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dirty="0" smtClean="0">
                          <a:effectLst/>
                        </a:rPr>
                        <a:t>황진하입니다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김형준의</a:t>
                      </a:r>
                      <a:br>
                        <a:rPr lang="ko-KR" altLang="en-US" sz="800" u="none" strike="noStrike" dirty="0">
                          <a:effectLst/>
                        </a:rPr>
                      </a:br>
                      <a:r>
                        <a:rPr lang="ko-KR" altLang="en-US" sz="800" u="none" strike="noStrike" dirty="0">
                          <a:effectLst/>
                        </a:rPr>
                        <a:t>레인보우 스트리트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한웅재의</a:t>
                      </a:r>
                      <a:endParaRPr lang="en-US" altLang="ko-KR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CCM CAMP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2470514"/>
                  </a:ext>
                </a:extLst>
              </a:tr>
              <a:tr h="2409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음악의 숲</a:t>
                      </a:r>
                      <a:r>
                        <a:rPr lang="en-US" altLang="ko-KR" sz="800" u="none" strike="noStrike" smtClean="0">
                          <a:effectLst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정승환입니다</a:t>
                      </a:r>
                      <a:endParaRPr lang="ko-KR" altLang="en-US" sz="800" b="1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38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01:00~02:00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임백천의 골든 팝스 </a:t>
                      </a:r>
                      <a:r>
                        <a:rPr lang="en-US" altLang="ko-KR" sz="800" u="none" strike="noStrike">
                          <a:effectLst/>
                        </a:rPr>
                        <a:t>(</a:t>
                      </a:r>
                      <a:r>
                        <a:rPr lang="ko-KR" altLang="en-US" sz="800" u="none" strike="noStrike">
                          <a:effectLst/>
                        </a:rPr>
                        <a:t>재</a:t>
                      </a:r>
                      <a:r>
                        <a:rPr lang="en-US" altLang="ko-KR" sz="800" u="none" strike="noStrike">
                          <a:effectLst/>
                        </a:rPr>
                        <a:t>)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애프터클럽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 IDOL RADIO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1200021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02:00~03:00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송기철의 심야식당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대한민국 인기가요 </a:t>
                      </a:r>
                      <a:r>
                        <a:rPr lang="en-US" altLang="ko-KR" sz="800" u="none" strike="noStrike">
                          <a:effectLst/>
                        </a:rPr>
                        <a:t>(</a:t>
                      </a:r>
                      <a:r>
                        <a:rPr lang="ko-KR" altLang="en-US" sz="800" u="none" strike="noStrike">
                          <a:effectLst/>
                        </a:rPr>
                        <a:t>재</a:t>
                      </a:r>
                      <a:r>
                        <a:rPr lang="en-US" altLang="ko-KR" sz="800" u="none" strike="noStrike">
                          <a:effectLst/>
                        </a:rPr>
                        <a:t>)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이현경의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뮤직토피아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신혜림의 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en-US" sz="800" u="none" strike="noStrike" smtClean="0">
                          <a:effectLst/>
                        </a:rPr>
                        <a:t>JUST </a:t>
                      </a:r>
                      <a:r>
                        <a:rPr lang="en-US" sz="800" u="none" strike="noStrike">
                          <a:effectLst/>
                        </a:rPr>
                        <a:t>POP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조</a:t>
                      </a:r>
                      <a:r>
                        <a:rPr lang="en-US" altLang="ko-KR" sz="800" u="none" strike="noStrike">
                          <a:effectLst/>
                        </a:rPr>
                        <a:t>PD</a:t>
                      </a:r>
                      <a:r>
                        <a:rPr lang="ko-KR" altLang="en-US" sz="800" u="none" strike="noStrike">
                          <a:effectLst/>
                        </a:rPr>
                        <a:t>의 비틀즈라디오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 smtClean="0">
                          <a:effectLst/>
                        </a:rPr>
                        <a:t>강지연의 </a:t>
                      </a:r>
                      <a:r>
                        <a:rPr lang="ko-KR" altLang="en-US" sz="800" u="none" strike="noStrike" dirty="0">
                          <a:effectLst/>
                        </a:rPr>
                        <a:t>러브레터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한밤의 음반가게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밤의 동산에서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8798465"/>
                  </a:ext>
                </a:extLst>
              </a:tr>
              <a:tr h="23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03:00~04:00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윤정수 남창희의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미스터 라디오 </a:t>
                      </a:r>
                      <a:r>
                        <a:rPr lang="en-US" altLang="ko-KR" sz="800" u="none" strike="noStrike">
                          <a:effectLst/>
                        </a:rPr>
                        <a:t>(</a:t>
                      </a:r>
                      <a:r>
                        <a:rPr lang="ko-KR" altLang="en-US" sz="800" u="none" strike="noStrike">
                          <a:effectLst/>
                        </a:rPr>
                        <a:t>재</a:t>
                      </a:r>
                      <a:r>
                        <a:rPr lang="en-US" altLang="ko-KR" sz="800" u="none" strike="noStrike">
                          <a:effectLst/>
                        </a:rPr>
                        <a:t>)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김주우의 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팝스테이션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비포 선라이즈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김수지입니다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서인의 </a:t>
                      </a:r>
                      <a:r>
                        <a:rPr lang="ko-KR" altLang="en-US" sz="800" u="none" strike="noStrike" smtClean="0">
                          <a:effectLst/>
                        </a:rPr>
                        <a:t>새벽다방 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원서호의</a:t>
                      </a:r>
                      <a:endParaRPr lang="en-US" altLang="ko-KR" sz="800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800" u="none" strike="noStrike" smtClean="0">
                          <a:effectLst/>
                        </a:rPr>
                        <a:t>노래하는 </a:t>
                      </a:r>
                      <a:r>
                        <a:rPr lang="en-US" altLang="ko-KR" sz="800" u="none" strike="noStrike">
                          <a:effectLst/>
                        </a:rPr>
                        <a:t>FM</a:t>
                      </a:r>
                      <a:endParaRPr lang="en-US" altLang="ko-KR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</a:rPr>
                        <a:t>이봉규의 </a:t>
                      </a:r>
                      <a:endParaRPr lang="en-US" altLang="ko-KR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</a:rPr>
                        <a:t>ALL </a:t>
                      </a:r>
                      <a:r>
                        <a:rPr lang="en-US" sz="800" u="none" strike="noStrike" dirty="0">
                          <a:effectLst/>
                        </a:rPr>
                        <a:t>that jazz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519" marR="2519" marT="251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2562521"/>
                  </a:ext>
                </a:extLst>
              </a:tr>
              <a:tr h="2755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1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04:00~05:00</a:t>
                      </a:r>
                      <a:endParaRPr lang="en-US" altLang="ko-KR" sz="800" b="1" i="0" u="none" strike="noStrike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김정일의 생생가요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이지민의</a:t>
                      </a:r>
                      <a:br>
                        <a:rPr lang="ko-KR" altLang="en-US" sz="800" u="none" strike="noStrike">
                          <a:effectLst/>
                        </a:rPr>
                      </a:br>
                      <a:r>
                        <a:rPr lang="ko-KR" altLang="en-US" sz="800" u="none" strike="noStrike">
                          <a:effectLst/>
                        </a:rPr>
                        <a:t>내가 매일 기쁘게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새아침입니다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89" marR="1889" marT="188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3854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1720" y="5462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mtClean="0"/>
              <a:t>2020 </a:t>
            </a:r>
            <a:r>
              <a:rPr lang="ko-KR" altLang="en-US" sz="2400" b="1" dirty="0"/>
              <a:t>라디오 편성표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200373"/>
            <a:ext cx="1816241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6">
                <a:solidFill>
                  <a:srgbClr val="FF0000"/>
                </a:solidFill>
              </a:rPr>
              <a:t>* 붉은글씨</a:t>
            </a:r>
            <a:r>
              <a:rPr lang="en-US" altLang="ko-KR" sz="506">
                <a:solidFill>
                  <a:srgbClr val="FF0000"/>
                </a:solidFill>
              </a:rPr>
              <a:t>-</a:t>
            </a:r>
            <a:r>
              <a:rPr lang="ko-KR" altLang="en-US" sz="506">
                <a:solidFill>
                  <a:srgbClr val="FF0000"/>
                </a:solidFill>
              </a:rPr>
              <a:t>전국</a:t>
            </a:r>
            <a:r>
              <a:rPr lang="en-US" altLang="ko-KR" sz="506"/>
              <a:t>, </a:t>
            </a:r>
            <a:r>
              <a:rPr lang="ko-KR" altLang="en-US" sz="506"/>
              <a:t>검은글씨</a:t>
            </a:r>
            <a:r>
              <a:rPr lang="en-US" altLang="ko-KR" sz="506"/>
              <a:t>-</a:t>
            </a:r>
            <a:r>
              <a:rPr lang="ko-KR" altLang="en-US" sz="506"/>
              <a:t>로컬 </a:t>
            </a:r>
            <a:r>
              <a:rPr lang="en-US" altLang="ko-KR" sz="506"/>
              <a:t>(2019</a:t>
            </a:r>
            <a:r>
              <a:rPr lang="ko-KR" altLang="en-US" sz="506"/>
              <a:t>년 </a:t>
            </a:r>
            <a:r>
              <a:rPr lang="en-US" altLang="ko-KR" sz="506"/>
              <a:t>8</a:t>
            </a:r>
            <a:r>
              <a:rPr lang="ko-KR" altLang="en-US" sz="506"/>
              <a:t>월 </a:t>
            </a:r>
            <a:r>
              <a:rPr lang="en-US" altLang="ko-KR" sz="506"/>
              <a:t>26</a:t>
            </a:r>
            <a:r>
              <a:rPr lang="ko-KR" altLang="en-US" sz="506"/>
              <a:t>일 기준</a:t>
            </a:r>
            <a:r>
              <a:rPr lang="en-US" altLang="ko-KR" sz="506"/>
              <a:t>)</a:t>
            </a:r>
            <a:endParaRPr lang="ko-KR" altLang="en-US" sz="506"/>
          </a:p>
        </p:txBody>
      </p:sp>
    </p:spTree>
    <p:extLst>
      <p:ext uri="{BB962C8B-B14F-4D97-AF65-F5344CB8AC3E}">
        <p14:creationId xmlns:p14="http://schemas.microsoft.com/office/powerpoint/2010/main" val="35819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68951" cy="6056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9537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별첨 자료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60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173974" y="2308343"/>
            <a:ext cx="6963980" cy="1780356"/>
            <a:chOff x="1173974" y="2308343"/>
            <a:chExt cx="6963980" cy="1780356"/>
          </a:xfrm>
        </p:grpSpPr>
        <p:sp>
          <p:nvSpPr>
            <p:cNvPr id="5" name="타원 4"/>
            <p:cNvSpPr/>
            <p:nvPr/>
          </p:nvSpPr>
          <p:spPr>
            <a:xfrm>
              <a:off x="1173974" y="2357042"/>
              <a:ext cx="1700806" cy="1731657"/>
            </a:xfrm>
            <a:prstGeom prst="ellipse">
              <a:avLst/>
            </a:prstGeom>
            <a:solidFill>
              <a:srgbClr val="F5770F">
                <a:alpha val="81000"/>
              </a:srgbClr>
            </a:solidFill>
            <a:ln>
              <a:noFill/>
            </a:ln>
            <a:scene3d>
              <a:camera prst="obliqueBottom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80"/>
            </a:p>
          </p:txBody>
        </p:sp>
        <p:sp>
          <p:nvSpPr>
            <p:cNvPr id="6" name="타원 5"/>
            <p:cNvSpPr/>
            <p:nvPr/>
          </p:nvSpPr>
          <p:spPr>
            <a:xfrm>
              <a:off x="2467448" y="2308343"/>
              <a:ext cx="1700806" cy="1731657"/>
            </a:xfrm>
            <a:prstGeom prst="ellipse">
              <a:avLst/>
            </a:prstGeom>
            <a:solidFill>
              <a:srgbClr val="F5770F">
                <a:alpha val="81000"/>
              </a:srgbClr>
            </a:solidFill>
            <a:ln>
              <a:noFill/>
            </a:ln>
            <a:scene3d>
              <a:camera prst="obliqueBottom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80"/>
            </a:p>
          </p:txBody>
        </p:sp>
        <p:sp>
          <p:nvSpPr>
            <p:cNvPr id="7" name="타원 6"/>
            <p:cNvSpPr/>
            <p:nvPr/>
          </p:nvSpPr>
          <p:spPr>
            <a:xfrm>
              <a:off x="3889525" y="2342781"/>
              <a:ext cx="1700806" cy="1731657"/>
            </a:xfrm>
            <a:prstGeom prst="ellipse">
              <a:avLst/>
            </a:prstGeom>
            <a:solidFill>
              <a:srgbClr val="F5770F">
                <a:alpha val="81000"/>
              </a:srgbClr>
            </a:solidFill>
            <a:ln>
              <a:noFill/>
            </a:ln>
            <a:scene3d>
              <a:camera prst="obliqueBottom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80"/>
            </a:p>
          </p:txBody>
        </p:sp>
        <p:sp>
          <p:nvSpPr>
            <p:cNvPr id="8" name="타원 7"/>
            <p:cNvSpPr/>
            <p:nvPr/>
          </p:nvSpPr>
          <p:spPr>
            <a:xfrm>
              <a:off x="5247301" y="2342781"/>
              <a:ext cx="1700806" cy="1731657"/>
            </a:xfrm>
            <a:prstGeom prst="ellipse">
              <a:avLst/>
            </a:prstGeom>
            <a:solidFill>
              <a:srgbClr val="F5770F">
                <a:alpha val="65000"/>
              </a:srgbClr>
            </a:solidFill>
            <a:ln>
              <a:noFill/>
            </a:ln>
            <a:scene3d>
              <a:camera prst="obliqueBottom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80"/>
            </a:p>
          </p:txBody>
        </p:sp>
        <p:sp>
          <p:nvSpPr>
            <p:cNvPr id="10" name="타원 9"/>
            <p:cNvSpPr/>
            <p:nvPr/>
          </p:nvSpPr>
          <p:spPr>
            <a:xfrm>
              <a:off x="6401410" y="2342781"/>
              <a:ext cx="1700806" cy="1731657"/>
            </a:xfrm>
            <a:prstGeom prst="ellipse">
              <a:avLst/>
            </a:prstGeom>
            <a:solidFill>
              <a:srgbClr val="F5770F">
                <a:alpha val="81000"/>
              </a:srgbClr>
            </a:solidFill>
            <a:ln>
              <a:noFill/>
            </a:ln>
            <a:scene3d>
              <a:camera prst="obliqueBottom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8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9116" y="2439404"/>
              <a:ext cx="6688838" cy="1485022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9050" b="1" spc="660" dirty="0">
                  <a:solidFill>
                    <a:schemeClr val="bg1"/>
                  </a:solidFill>
                  <a:latin typeface="08서울남산체 세로쓰기" panose="02020603020101020101" pitchFamily="18" charset="-127"/>
                  <a:ea typeface="08서울남산체 세로쓰기" panose="02020603020101020101" pitchFamily="18" charset="-127"/>
                </a:rPr>
                <a:t>감사합니다</a:t>
              </a:r>
            </a:p>
          </p:txBody>
        </p:sp>
      </p:grpSp>
      <p:pic>
        <p:nvPicPr>
          <p:cNvPr id="11" name="Picture 10" descr="C:\Users\코마콤\Desktop\코마로고(컬러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5" y="4437112"/>
            <a:ext cx="2896079" cy="6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53" y="5229200"/>
            <a:ext cx="6534350" cy="14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7950" y="122238"/>
            <a:ext cx="892175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38113"/>
            <a:ext cx="7272338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ko-KR" altLang="en-US" sz="2500" b="1" dirty="0">
                <a:solidFill>
                  <a:srgbClr val="404040"/>
                </a:solidFill>
                <a:latin typeface="+mn-lt"/>
                <a:ea typeface="맑은 고딕" pitchFamily="50" charset="-127"/>
              </a:rPr>
              <a:t> </a:t>
            </a:r>
            <a:r>
              <a:rPr kumimoji="0" lang="ko-KR" altLang="en-US" sz="2500" b="1" dirty="0" smtClean="0">
                <a:solidFill>
                  <a:srgbClr val="404040"/>
                </a:solidFill>
                <a:latin typeface="+mn-lt"/>
                <a:ea typeface="맑은 고딕" pitchFamily="50" charset="-127"/>
              </a:rPr>
              <a:t>라디오협찬광고 종류</a:t>
            </a:r>
            <a:endParaRPr kumimoji="0" lang="en-US" altLang="ko-KR" b="1" dirty="0">
              <a:solidFill>
                <a:srgbClr val="404040"/>
              </a:solidFill>
              <a:latin typeface="+mn-lt"/>
              <a:ea typeface="맑은 고딕" pitchFamily="50" charset="-127"/>
            </a:endParaRPr>
          </a:p>
        </p:txBody>
      </p:sp>
      <p:graphicFrame>
        <p:nvGraphicFramePr>
          <p:cNvPr id="19" name="다이어그램 18"/>
          <p:cNvGraphicFramePr/>
          <p:nvPr>
            <p:extLst>
              <p:ext uri="{D42A27DB-BD31-4B8C-83A1-F6EECF244321}">
                <p14:modId xmlns:p14="http://schemas.microsoft.com/office/powerpoint/2010/main" val="4157337685"/>
              </p:ext>
            </p:extLst>
          </p:nvPr>
        </p:nvGraphicFramePr>
        <p:xfrm>
          <a:off x="719572" y="1700808"/>
          <a:ext cx="75968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3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7950" y="122238"/>
            <a:ext cx="892175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38113"/>
            <a:ext cx="7272338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ko-KR" altLang="en-US" sz="2500" b="1" dirty="0">
                <a:solidFill>
                  <a:srgbClr val="404040"/>
                </a:solidFill>
                <a:latin typeface="+mn-lt"/>
                <a:ea typeface="맑은 고딕" pitchFamily="50" charset="-127"/>
              </a:rPr>
              <a:t> </a:t>
            </a:r>
            <a:r>
              <a:rPr kumimoji="0" lang="ko-KR" altLang="en-US" sz="2500" b="1" dirty="0" smtClean="0">
                <a:solidFill>
                  <a:srgbClr val="404040"/>
                </a:solidFill>
                <a:latin typeface="+mn-lt"/>
                <a:ea typeface="맑은 고딕" pitchFamily="50" charset="-127"/>
              </a:rPr>
              <a:t>라디오협찬광고 소개</a:t>
            </a:r>
            <a:endParaRPr kumimoji="0" lang="en-US" altLang="ko-KR" b="1" dirty="0">
              <a:solidFill>
                <a:srgbClr val="404040"/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2132856"/>
            <a:ext cx="208823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현금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또는 자사 상품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프로그램 협찬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5576" y="2060848"/>
            <a:ext cx="2232248" cy="1512168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563888" y="2132856"/>
            <a:ext cx="208823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진행자가 프로그램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방송 중 협찬사와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협찬상품 고지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평균 주 </a:t>
            </a:r>
            <a:r>
              <a:rPr lang="en-US" altLang="ko-KR" sz="1400" dirty="0" smtClean="0">
                <a:solidFill>
                  <a:schemeClr val="tx1"/>
                </a:solidFill>
              </a:rPr>
              <a:t>3~5</a:t>
            </a:r>
            <a:r>
              <a:rPr lang="ko-KR" altLang="en-US" sz="1400" dirty="0" smtClean="0">
                <a:solidFill>
                  <a:schemeClr val="tx1"/>
                </a:solidFill>
              </a:rPr>
              <a:t>회 방송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91880" y="2060848"/>
            <a:ext cx="2232248" cy="1512168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228184" y="2132856"/>
            <a:ext cx="208823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사연에 당첨된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청취자들에게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협찬상품 발송  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56176" y="2060848"/>
            <a:ext cx="2232248" cy="1512168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724128" y="2708920"/>
            <a:ext cx="504056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2987824" y="2708920"/>
            <a:ext cx="504056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27584" y="4223905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멘트 형태</a:t>
            </a:r>
            <a:endParaRPr lang="en-US" altLang="ko-KR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  <a:ea typeface="+mn-ea"/>
              </a:rPr>
              <a:t>프로그램에 함께 해주신 분들에게 </a:t>
            </a:r>
            <a:endParaRPr lang="en-US" altLang="ko-KR" b="1" dirty="0" smtClean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latin typeface="+mn-ea"/>
                <a:ea typeface="+mn-ea"/>
              </a:rPr>
              <a:t>         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광고주</a:t>
            </a:r>
            <a:r>
              <a:rPr lang="ko-KR" altLang="en-US" b="1" dirty="0" smtClean="0">
                <a:latin typeface="+mn-ea"/>
                <a:ea typeface="+mn-ea"/>
              </a:rPr>
              <a:t>에서 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제품</a:t>
            </a:r>
            <a:r>
              <a:rPr lang="ko-KR" altLang="en-US" b="1" dirty="0" smtClean="0">
                <a:latin typeface="+mn-ea"/>
                <a:ea typeface="+mn-ea"/>
              </a:rPr>
              <a:t>을 드립니다</a:t>
            </a:r>
            <a:r>
              <a:rPr lang="en-US" altLang="ko-KR" b="1" dirty="0" smtClean="0">
                <a:latin typeface="+mn-ea"/>
                <a:ea typeface="+mn-ea"/>
              </a:rPr>
              <a:t>. </a:t>
            </a:r>
            <a:r>
              <a:rPr lang="ko-KR" altLang="en-US" b="1" dirty="0" smtClean="0">
                <a:latin typeface="+mn-ea"/>
                <a:ea typeface="+mn-ea"/>
              </a:rPr>
              <a:t> 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18" name="양쪽 대괄호 17"/>
          <p:cNvSpPr/>
          <p:nvPr/>
        </p:nvSpPr>
        <p:spPr>
          <a:xfrm>
            <a:off x="611560" y="4367920"/>
            <a:ext cx="7992888" cy="1102479"/>
          </a:xfrm>
          <a:prstGeom prst="bracketPair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67544" y="1268760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n-ea"/>
                <a:ea typeface="+mn-ea"/>
              </a:rPr>
              <a:t>라디오 프로그램에 현금</a:t>
            </a:r>
            <a:r>
              <a:rPr lang="en-US" altLang="ko-KR" sz="1400" b="1" dirty="0" smtClean="0"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또는 자사 제품을 협찬하고</a:t>
            </a:r>
            <a:r>
              <a:rPr lang="en-US" altLang="ko-KR" sz="1400" b="1" dirty="0" smtClean="0">
                <a:latin typeface="+mn-ea"/>
                <a:ea typeface="+mn-ea"/>
              </a:rPr>
              <a:t>, DJ</a:t>
            </a:r>
            <a:r>
              <a:rPr lang="ko-KR" altLang="en-US" sz="1400" b="1" dirty="0" smtClean="0">
                <a:latin typeface="+mn-ea"/>
                <a:ea typeface="+mn-ea"/>
              </a:rPr>
              <a:t>가 방송 중에 협찬사를 고지해주는 광고   </a:t>
            </a:r>
            <a:endParaRPr lang="ko-KR" altLang="en-US" sz="1400" b="1" dirty="0">
              <a:latin typeface="+mn-ea"/>
              <a:ea typeface="+mn-ea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11391" y="5711590"/>
            <a:ext cx="4552867" cy="35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협찬광고 멘트는 방송협찬심의규정을 따릅니다</a:t>
            </a:r>
            <a:r>
              <a:rPr lang="en-US" altLang="ko-KR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2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광고주명과 제품명 동시 노출 불가</a:t>
            </a:r>
            <a:endParaRPr lang="en-US" altLang="ko-KR" sz="1200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2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광고주명은 수식어포함 </a:t>
            </a:r>
            <a:r>
              <a:rPr lang="en-US" altLang="ko-KR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8~10</a:t>
            </a:r>
            <a:r>
              <a:rPr lang="ko-KR" altLang="en-US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 이내</a:t>
            </a:r>
            <a:endParaRPr lang="ko-KR" altLang="ko-KR" sz="12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3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7950" y="122238"/>
            <a:ext cx="892175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38113"/>
            <a:ext cx="7272338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ko-KR" altLang="en-US" sz="2500" b="1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5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라디오협찬광고 진행절차</a:t>
            </a:r>
            <a:endParaRPr kumimoji="0" lang="en-US" altLang="ko-KR" b="1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95536" y="1628800"/>
            <a:ext cx="165618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집행 결정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선정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 상</a:t>
            </a:r>
            <a:r>
              <a:rPr lang="ko-KR" altLang="en-US" sz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endParaRPr lang="en-US" altLang="ko-KR" sz="12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멘트 결정 </a:t>
            </a:r>
            <a:endParaRPr lang="ko-KR" altLang="en-US" sz="1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627784" y="1628800"/>
            <a:ext cx="165618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 멘트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조율 및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 협의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788024" y="1628800"/>
            <a:ext cx="165618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심의 신청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심의 통과 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948264" y="1628800"/>
            <a:ext cx="165618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 AIR</a:t>
            </a: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(1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or 2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 rot="16200000">
            <a:off x="2142630" y="2185962"/>
            <a:ext cx="376242" cy="4140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5317758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방송국 별 심의 신청 마감일 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- KBS,SBS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매월 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/ MBC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매월 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4035459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협찬 멘트는 방송법에 따라 심사되며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희망 멘트 부결 시 방송국 행정팀 협의와 조율 필요 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4467507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공식적인 심의 전 제작진 협의를 통해 협찬상품 진행가능여부 및 수량조절   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아래쪽 화살표 26"/>
          <p:cNvSpPr/>
          <p:nvPr/>
        </p:nvSpPr>
        <p:spPr>
          <a:xfrm rot="16200000">
            <a:off x="4374878" y="2185962"/>
            <a:ext cx="376242" cy="4140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아래쪽 화살표 27"/>
          <p:cNvSpPr/>
          <p:nvPr/>
        </p:nvSpPr>
        <p:spPr>
          <a:xfrm rot="16200000">
            <a:off x="6535118" y="2185962"/>
            <a:ext cx="376242" cy="4140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39552" y="4899555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방송국과의 원활한 심의 절차를 위해 심의 마감일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3~4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전 신청 권유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95536" y="1628800"/>
            <a:ext cx="1656184" cy="136815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627784" y="1628800"/>
            <a:ext cx="1656184" cy="136815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788024" y="1628800"/>
            <a:ext cx="1656184" cy="136815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948264" y="1628800"/>
            <a:ext cx="1656184" cy="136815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8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7950" y="122238"/>
            <a:ext cx="892175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38113"/>
            <a:ext cx="7272338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ko-KR" altLang="en-US" sz="2500" b="1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5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라디오 일반협찬 광고 조건</a:t>
            </a:r>
            <a:endParaRPr kumimoji="0" lang="en-US" altLang="ko-KR" b="1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7624" y="1556792"/>
            <a:ext cx="2808312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250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 상당의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현금 협찬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제작진과 협의하여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필요한 상품 구매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31640" y="1700808"/>
            <a:ext cx="2520280" cy="208823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716016" y="1556792"/>
            <a:ext cx="2808312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150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 상당의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 협찬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현금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</a:t>
            </a:r>
            <a:endPara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60032" y="1700808"/>
            <a:ext cx="2520280" cy="208823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순서도: 천공 테이프 12"/>
          <p:cNvSpPr/>
          <p:nvPr/>
        </p:nvSpPr>
        <p:spPr>
          <a:xfrm>
            <a:off x="827584" y="1340768"/>
            <a:ext cx="1080120" cy="576064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현금 협찬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순서도: 천공 테이프 13"/>
          <p:cNvSpPr/>
          <p:nvPr/>
        </p:nvSpPr>
        <p:spPr>
          <a:xfrm>
            <a:off x="4283968" y="1340768"/>
            <a:ext cx="1080120" cy="576064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현물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양쪽 대괄호 14"/>
          <p:cNvSpPr/>
          <p:nvPr/>
        </p:nvSpPr>
        <p:spPr>
          <a:xfrm>
            <a:off x="755576" y="4665910"/>
            <a:ext cx="7776864" cy="576064"/>
          </a:xfrm>
          <a:prstGeom prst="bracketPair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계약 기간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6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 협의 가능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350100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[*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부가세 별도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53000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진행 조건은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MBC, SBS, KBS 3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 동일 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MBC ‘BIG3’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여성시대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싱글벙글쇼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지금은라디오시대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SBS-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파워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FM ‘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컬투쇼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현금협찬만 가능 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[MBC ‘BIG3’ &amp; SBS ‘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컬투쇼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270~300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만원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진행가능여부 사전체크 요망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4208" y="350100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[*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부가세 별도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25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0"/>
          <p:cNvGrpSpPr/>
          <p:nvPr/>
        </p:nvGrpSpPr>
        <p:grpSpPr>
          <a:xfrm>
            <a:off x="2238567" y="476672"/>
            <a:ext cx="4661768" cy="1011016"/>
            <a:chOff x="971600" y="1844824"/>
            <a:chExt cx="1357063" cy="1440160"/>
          </a:xfrm>
        </p:grpSpPr>
        <p:sp>
          <p:nvSpPr>
            <p:cNvPr id="22" name="TextBox 21"/>
            <p:cNvSpPr txBox="1"/>
            <p:nvPr/>
          </p:nvSpPr>
          <p:spPr>
            <a:xfrm>
              <a:off x="1146242" y="2065819"/>
              <a:ext cx="1002440" cy="10083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4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프로그램 제안</a:t>
              </a:r>
              <a:endPara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  <p:grpSp>
          <p:nvGrpSpPr>
            <p:cNvPr id="3" name="그룹 22"/>
            <p:cNvGrpSpPr/>
            <p:nvPr/>
          </p:nvGrpSpPr>
          <p:grpSpPr>
            <a:xfrm>
              <a:off x="971600" y="1844824"/>
              <a:ext cx="1348574" cy="72007"/>
              <a:chOff x="971600" y="1844824"/>
              <a:chExt cx="1348574" cy="72007"/>
            </a:xfrm>
          </p:grpSpPr>
          <p:cxnSp>
            <p:nvCxnSpPr>
              <p:cNvPr id="27" name="직선 연결선 26"/>
              <p:cNvCxnSpPr/>
              <p:nvPr/>
            </p:nvCxnSpPr>
            <p:spPr>
              <a:xfrm>
                <a:off x="971600" y="1844824"/>
                <a:ext cx="1348574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971600" y="1916831"/>
                <a:ext cx="134857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그룹 23"/>
            <p:cNvGrpSpPr/>
            <p:nvPr/>
          </p:nvGrpSpPr>
          <p:grpSpPr>
            <a:xfrm rot="10800000">
              <a:off x="980089" y="3212976"/>
              <a:ext cx="1348574" cy="72008"/>
              <a:chOff x="971600" y="1844824"/>
              <a:chExt cx="1348574" cy="72008"/>
            </a:xfrm>
          </p:grpSpPr>
          <p:cxnSp>
            <p:nvCxnSpPr>
              <p:cNvPr id="25" name="직선 연결선 24"/>
              <p:cNvCxnSpPr/>
              <p:nvPr/>
            </p:nvCxnSpPr>
            <p:spPr>
              <a:xfrm>
                <a:off x="971600" y="1844824"/>
                <a:ext cx="1348574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>
                <a:off x="971600" y="1916832"/>
                <a:ext cx="134857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356992"/>
            <a:ext cx="2021537" cy="1762683"/>
          </a:xfrm>
          <a:prstGeom prst="rect">
            <a:avLst/>
          </a:prstGeom>
        </p:spPr>
      </p:pic>
      <p:sp>
        <p:nvSpPr>
          <p:cNvPr id="13" name="타원형 설명선 12"/>
          <p:cNvSpPr/>
          <p:nvPr/>
        </p:nvSpPr>
        <p:spPr>
          <a:xfrm>
            <a:off x="5017848" y="1916832"/>
            <a:ext cx="2528436" cy="2592288"/>
          </a:xfrm>
          <a:prstGeom prst="wedgeEllipseCallout">
            <a:avLst>
              <a:gd name="adj1" fmla="val -68249"/>
              <a:gd name="adj2" fmla="val 24093"/>
            </a:avLst>
          </a:prstGeom>
          <a:blipFill>
            <a:blip r:embed="rId3"/>
            <a:stretch>
              <a:fillRect/>
            </a:stretch>
          </a:blip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83060"/>
              </p:ext>
            </p:extLst>
          </p:nvPr>
        </p:nvGraphicFramePr>
        <p:xfrm>
          <a:off x="611560" y="764704"/>
          <a:ext cx="7848872" cy="4792368"/>
        </p:xfrm>
        <a:graphic>
          <a:graphicData uri="http://schemas.openxmlformats.org/drawingml/2006/table">
            <a:tbl>
              <a:tblPr/>
              <a:tblGrid>
                <a:gridCol w="1533491"/>
                <a:gridCol w="2084589"/>
                <a:gridCol w="2272853"/>
                <a:gridCol w="1957939"/>
              </a:tblGrid>
              <a:tr h="2655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이현우의 음악앨범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박명수의 라디오 쇼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정은지의 가요광장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6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이미지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09:00~11:00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11:00~12:00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12:00~14:00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방송권역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협찬내용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현금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　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현물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자사품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재세공과금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전파료 등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10" name="직사각형 9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KBS Cool</a:t>
              </a:r>
              <a:r>
                <a:rPr kumimoji="0" lang="ko-KR" altLang="en-US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FM(89.1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1772817"/>
            <a:ext cx="2016224" cy="136815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772818"/>
            <a:ext cx="2160240" cy="136815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7" y="1532689"/>
            <a:ext cx="1285849" cy="1848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3" y="57332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세부적인 계약 내용은 방송국과의 협의 과정에서 변경 될 수 있습니다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로컬방송의 경우 수도권지역 및 지역별 라디오 주파수에 의해 송출되는 방송입니다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/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KBS Cool FM(89.1MHz)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협찬은 현물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자사품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진행 가능하여 부담이 없습니다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7195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178958"/>
              </p:ext>
            </p:extLst>
          </p:nvPr>
        </p:nvGraphicFramePr>
        <p:xfrm>
          <a:off x="323527" y="764704"/>
          <a:ext cx="8424938" cy="4792368"/>
        </p:xfrm>
        <a:graphic>
          <a:graphicData uri="http://schemas.openxmlformats.org/drawingml/2006/table">
            <a:tbl>
              <a:tblPr/>
              <a:tblGrid>
                <a:gridCol w="1646041"/>
                <a:gridCol w="2237587"/>
                <a:gridCol w="2439669"/>
                <a:gridCol w="2101641"/>
              </a:tblGrid>
              <a:tr h="2655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굿모닝 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FM</a:t>
                      </a:r>
                      <a:r>
                        <a:rPr lang="en-US" altLang="ko-K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장성규입니다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정오의 희망곡 김신영입니다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배철수의 음악캠프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6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이미지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07:00~09:00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12:00~14:00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18:00~12:00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방송권역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협찬내용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현금 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　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현물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자사품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120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재세공과금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전파료 등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10" name="직사각형 9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MBC FM4U(91.9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7582" y="5733256"/>
            <a:ext cx="756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세부적인 계약 내용은 방송국과의 협의 과정에서 변경 될 수 있습니다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로컬방송의 경우 수도권지역 및 지역별 라디오 주파수에 의해 송출되는 방송입니다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/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MBC FM4U(91.9MHz)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굿모닝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FM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장성규입니다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정오의 희망곡 김신영입니다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이외의 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프르로그램은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현물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자사품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협찬으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진행 가능하여 부담이 없습니다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84784"/>
            <a:ext cx="1296144" cy="18824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84784"/>
            <a:ext cx="1296144" cy="188249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1484784"/>
            <a:ext cx="1296144" cy="18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6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10" name="직사각형 9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MBC </a:t>
              </a:r>
              <a:r>
                <a:rPr kumimoji="0" lang="ko-KR" altLang="en-US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표준 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FM(95.9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7583" y="594928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세부적인 계약 내용은 방송국과의 협의 과정에서 변경 될 수 있습니다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로컬방송의 경우 수도권지역 및 지역별 라디오 주파수에 의해 송출되는 방송입니다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646082"/>
              </p:ext>
            </p:extLst>
          </p:nvPr>
        </p:nvGraphicFramePr>
        <p:xfrm>
          <a:off x="323526" y="764704"/>
          <a:ext cx="8640961" cy="4792368"/>
        </p:xfrm>
        <a:graphic>
          <a:graphicData uri="http://schemas.openxmlformats.org/drawingml/2006/table">
            <a:tbl>
              <a:tblPr/>
              <a:tblGrid>
                <a:gridCol w="1255525"/>
                <a:gridCol w="2416885"/>
                <a:gridCol w="2592288"/>
                <a:gridCol w="2376263"/>
              </a:tblGrid>
              <a:tr h="2655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이진우의 손에 잡히는 경제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여성시대 양희은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서경석입니다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강석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김혜영의 싱글벙글 쇼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6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이미지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08:00~09:00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09:00~11:00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12:00~14:00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방송권역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협찬내용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　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현물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자사품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재세공과금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전파료 등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572084"/>
            <a:ext cx="1252394" cy="17849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69" y="1572084"/>
            <a:ext cx="1241675" cy="17849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572085"/>
            <a:ext cx="1238250" cy="17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7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21511</TotalTime>
  <Words>1276</Words>
  <Application>Microsoft Office PowerPoint</Application>
  <PresentationFormat>화면 슬라이드 쇼(4:3)</PresentationFormat>
  <Paragraphs>437</Paragraphs>
  <Slides>15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08서울남산체 세로쓰기</vt:lpstr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owner-05</cp:lastModifiedBy>
  <cp:revision>894</cp:revision>
  <cp:lastPrinted>2017-07-21T00:19:26Z</cp:lastPrinted>
  <dcterms:created xsi:type="dcterms:W3CDTF">2011-11-18T00:18:44Z</dcterms:created>
  <dcterms:modified xsi:type="dcterms:W3CDTF">2020-02-20T08:04:18Z</dcterms:modified>
</cp:coreProperties>
</file>