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87" r:id="rId4"/>
    <p:sldId id="297" r:id="rId5"/>
    <p:sldId id="289" r:id="rId6"/>
    <p:sldId id="290" r:id="rId7"/>
    <p:sldId id="269" r:id="rId8"/>
    <p:sldId id="270" r:id="rId9"/>
    <p:sldId id="271" r:id="rId10"/>
    <p:sldId id="265" r:id="rId11"/>
    <p:sldId id="268" r:id="rId12"/>
    <p:sldId id="278" r:id="rId13"/>
    <p:sldId id="267" r:id="rId14"/>
    <p:sldId id="266" r:id="rId15"/>
    <p:sldId id="273" r:id="rId16"/>
    <p:sldId id="274" r:id="rId17"/>
    <p:sldId id="275" r:id="rId18"/>
    <p:sldId id="299" r:id="rId19"/>
    <p:sldId id="281" r:id="rId20"/>
    <p:sldId id="279" r:id="rId21"/>
    <p:sldId id="282" r:id="rId22"/>
    <p:sldId id="291" r:id="rId23"/>
    <p:sldId id="292" r:id="rId24"/>
    <p:sldId id="293" r:id="rId25"/>
    <p:sldId id="294" r:id="rId26"/>
    <p:sldId id="295" r:id="rId27"/>
    <p:sldId id="296" r:id="rId28"/>
    <p:sldId id="263" r:id="rId29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815A"/>
    <a:srgbClr val="788C78"/>
    <a:srgbClr val="FFFA00"/>
    <a:srgbClr val="E7E200"/>
    <a:srgbClr val="B9C3B9"/>
    <a:srgbClr val="D5C4B0"/>
    <a:srgbClr val="EBF4F9"/>
    <a:srgbClr val="E7DDD1"/>
    <a:srgbClr val="F1E2D3"/>
    <a:srgbClr val="CED5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0" autoAdjust="0"/>
    <p:restoredTop sz="97505" autoAdjust="0"/>
  </p:normalViewPr>
  <p:slideViewPr>
    <p:cSldViewPr>
      <p:cViewPr>
        <p:scale>
          <a:sx n="66" d="100"/>
          <a:sy n="66" d="100"/>
        </p:scale>
        <p:origin x="-1422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BA485-E049-4DD6-95CF-54C69AB6BBF0}" type="datetimeFigureOut">
              <a:rPr lang="ko-KR" altLang="en-US" smtClean="0"/>
              <a:t>2017-03-23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1F8AF5-6555-4DEB-A3E2-0F9F2D2852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119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9650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511A7-AB50-4241-BCB4-828FC3343CD5}" type="datetime1">
              <a:rPr lang="ko-KR" altLang="en-US" smtClean="0"/>
              <a:t>2017-03-23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239B-D302-47C8-870F-9A3CEECBE3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8D438-26A9-4D3D-9940-A34B470F924B}" type="datetime1">
              <a:rPr lang="ko-KR" altLang="en-US" smtClean="0"/>
              <a:t>2017-03-23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239B-D302-47C8-870F-9A3CEECBE3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E3D-3AA1-45AF-8174-600CFFDC4679}" type="datetime1">
              <a:rPr lang="ko-KR" altLang="en-US" smtClean="0"/>
              <a:t>2017-03-23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239B-D302-47C8-870F-9A3CEECBE3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A3D3B-10B6-4538-A81A-4A43FA91C164}" type="datetime1">
              <a:rPr lang="ko-KR" altLang="en-US" smtClean="0"/>
              <a:t>2017-03-23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239B-D302-47C8-870F-9A3CEECBE3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9B51D-06F8-4C04-8D0B-E3A77AB7FBD6}" type="datetime1">
              <a:rPr lang="ko-KR" altLang="en-US" smtClean="0"/>
              <a:t>2017-03-23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239B-D302-47C8-870F-9A3CEECBE3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A765-BD25-4635-9EF9-C0491C047457}" type="datetime1">
              <a:rPr lang="ko-KR" altLang="en-US" smtClean="0"/>
              <a:t>2017-03-23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239B-D302-47C8-870F-9A3CEECBE3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B43B0-154E-4FE1-AC41-5912333986F7}" type="datetime1">
              <a:rPr lang="ko-KR" altLang="en-US" smtClean="0"/>
              <a:t>2017-03-23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239B-D302-47C8-870F-9A3CEECBE3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75D3F-4595-4F6C-BD6D-E5E14D908979}" type="datetime1">
              <a:rPr lang="ko-KR" altLang="en-US" smtClean="0"/>
              <a:t>2017-03-23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239B-D302-47C8-870F-9A3CEECBE3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50238-49DD-4081-9B6E-ABE33C91EEE9}" type="datetime1">
              <a:rPr lang="ko-KR" altLang="en-US" smtClean="0"/>
              <a:t>2017-03-23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239B-D302-47C8-870F-9A3CEECBE3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2229A-2D2C-44A4-BA26-92EFF107AD90}" type="datetime1">
              <a:rPr lang="ko-KR" altLang="en-US" smtClean="0"/>
              <a:t>2017-03-23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239B-D302-47C8-870F-9A3CEECBE3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A6A2E-7BE4-4B31-AC7B-35A3DC2BD32E}" type="datetime1">
              <a:rPr lang="ko-KR" altLang="en-US" smtClean="0"/>
              <a:t>2017-03-23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239B-D302-47C8-870F-9A3CEECBE3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09B70-DB86-46BD-9B42-D2132F77391B}" type="datetime1">
              <a:rPr lang="ko-KR" altLang="en-US" smtClean="0"/>
              <a:t>2017-03-23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4239B-D302-47C8-870F-9A3CEECBE3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nibella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1187624" y="689825"/>
            <a:ext cx="6768752" cy="547547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8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코 리 아 네 </a:t>
            </a:r>
            <a:r>
              <a:rPr lang="ko-KR" altLang="en-US" sz="5800" b="1" dirty="0" err="1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트</a:t>
            </a:r>
            <a:r>
              <a:rPr lang="ko-KR" altLang="en-US" sz="58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5800" b="1" dirty="0" err="1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웍</a:t>
            </a:r>
            <a:r>
              <a:rPr lang="ko-KR" altLang="en-US" sz="58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5800" b="1" dirty="0" err="1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스</a:t>
            </a:r>
            <a:endParaRPr lang="en-US" altLang="ko-KR" sz="5800" b="1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11560" y="188640"/>
            <a:ext cx="1425758" cy="1296144"/>
          </a:xfrm>
          <a:prstGeom prst="rect">
            <a:avLst/>
          </a:prstGeom>
          <a:solidFill>
            <a:schemeClr val="bg1">
              <a:alpha val="54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직선 연결선 8"/>
          <p:cNvCxnSpPr/>
          <p:nvPr/>
        </p:nvCxnSpPr>
        <p:spPr>
          <a:xfrm>
            <a:off x="1400623" y="2780928"/>
            <a:ext cx="633972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403648" y="4221088"/>
            <a:ext cx="633972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484351"/>
            <a:ext cx="4248472" cy="47529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4901310" y="2708920"/>
            <a:ext cx="33123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ko-KR" sz="6000" b="1" dirty="0" smtClean="0">
                <a:solidFill>
                  <a:schemeClr val="bg1"/>
                </a:solidFill>
                <a:latin typeface="나눔명조 ExtraBold" pitchFamily="18" charset="-127"/>
                <a:ea typeface="나눔명조 ExtraBold" pitchFamily="18" charset="-127"/>
              </a:rPr>
              <a:t>S-MAP</a:t>
            </a:r>
          </a:p>
          <a:p>
            <a:pPr algn="dist"/>
            <a:endParaRPr lang="en-US" altLang="ko-KR" sz="2000" b="1" dirty="0" smtClean="0">
              <a:solidFill>
                <a:schemeClr val="bg1"/>
              </a:solidFill>
              <a:latin typeface="나눔명조 ExtraBold" pitchFamily="18" charset="-127"/>
              <a:ea typeface="나눔명조 ExtraBold" pitchFamily="18" charset="-127"/>
            </a:endParaRPr>
          </a:p>
          <a:p>
            <a:pPr algn="dist"/>
            <a:r>
              <a:rPr lang="en-US" altLang="ko-KR" sz="2400" b="1" dirty="0" smtClean="0">
                <a:solidFill>
                  <a:schemeClr val="bg1"/>
                </a:solidFill>
                <a:latin typeface="나눔명조 ExtraBold" pitchFamily="18" charset="-127"/>
                <a:ea typeface="나눔명조 ExtraBold" pitchFamily="18" charset="-127"/>
              </a:rPr>
              <a:t>Media Art Platform</a:t>
            </a:r>
            <a:endParaRPr lang="en-US" altLang="ko-KR" sz="2400" b="1" dirty="0">
              <a:solidFill>
                <a:schemeClr val="bg1"/>
              </a:solidFill>
              <a:latin typeface="나눔명조 ExtraBold" pitchFamily="18" charset="-127"/>
              <a:ea typeface="나눔명조 ExtraBold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47864" y="1628800"/>
            <a:ext cx="64192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200" b="1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The Next Future of Digital Signage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769363" y="5157192"/>
            <a:ext cx="5483157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1200</a:t>
            </a:r>
            <a:r>
              <a:rPr lang="ko-KR" altLang="en-US" sz="2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만 수도권 시민들에게 효과적으로</a:t>
            </a:r>
            <a:endParaRPr lang="en-US" altLang="ko-KR" sz="2000" b="1" dirty="0" smtClean="0">
              <a:solidFill>
                <a:srgbClr val="A8815A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 전달 할 수 있는 </a:t>
            </a:r>
            <a:r>
              <a:rPr lang="en-US" altLang="ko-KR" sz="2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2017 New Media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사업소</a:t>
            </a:r>
            <a:r>
              <a:rPr lang="ko-KR" altLang="en-US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개</a:t>
            </a:r>
            <a:endParaRPr lang="ko-KR" altLang="en-US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cxnSp>
        <p:nvCxnSpPr>
          <p:cNvPr id="40" name="직선 연결선 39"/>
          <p:cNvCxnSpPr/>
          <p:nvPr/>
        </p:nvCxnSpPr>
        <p:spPr>
          <a:xfrm>
            <a:off x="4857007" y="2636912"/>
            <a:ext cx="345940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4860032" y="4653136"/>
            <a:ext cx="345940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95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>
            <a:off x="0" y="764703"/>
            <a:ext cx="9144000" cy="1080121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988407"/>
            <a:ext cx="4248472" cy="47529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057395" y="2564904"/>
            <a:ext cx="5483157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1. 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부가기능을 배제</a:t>
            </a:r>
            <a:r>
              <a:rPr lang="en-US" altLang="ko-KR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오직 광고를 위한 대형 </a:t>
            </a:r>
            <a:r>
              <a:rPr lang="en-US" altLang="ko-KR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DID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를 통한 광고</a:t>
            </a:r>
            <a:endParaRPr lang="en-US" altLang="ko-KR" sz="1400" b="1" dirty="0" smtClean="0">
              <a:solidFill>
                <a:srgbClr val="A8815A"/>
              </a:solidFill>
              <a:latin typeface="나눔명조" pitchFamily="18" charset="-127"/>
              <a:ea typeface="나눔명조" pitchFamily="18" charset="-127"/>
            </a:endParaRPr>
          </a:p>
          <a:p>
            <a:r>
              <a:rPr lang="en-US" altLang="ko-KR" sz="1400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   - 65</a:t>
            </a:r>
            <a:r>
              <a:rPr lang="ko-KR" altLang="en-US" sz="1400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인치 대형 </a:t>
            </a:r>
            <a:r>
              <a:rPr lang="en-US" altLang="ko-KR" sz="1400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DID</a:t>
            </a:r>
            <a:r>
              <a:rPr lang="ko-KR" altLang="en-US" sz="1400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를 통한 </a:t>
            </a:r>
            <a:r>
              <a:rPr lang="en-US" altLang="ko-KR" sz="1400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Full HD </a:t>
            </a:r>
            <a:r>
              <a:rPr lang="ko-KR" altLang="en-US" sz="1400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영상</a:t>
            </a:r>
            <a:endParaRPr lang="en-US" altLang="ko-KR" sz="1400" dirty="0" smtClean="0">
              <a:solidFill>
                <a:srgbClr val="A8815A"/>
              </a:solidFill>
              <a:latin typeface="나눔명조" pitchFamily="18" charset="-127"/>
              <a:ea typeface="나눔명조" pitchFamily="18" charset="-127"/>
            </a:endParaRPr>
          </a:p>
          <a:p>
            <a:endParaRPr lang="en-US" altLang="ko-KR" sz="1400" b="1" dirty="0">
              <a:solidFill>
                <a:srgbClr val="A8815A"/>
              </a:solidFill>
              <a:latin typeface="나눔명조" pitchFamily="18" charset="-127"/>
              <a:ea typeface="나눔명조" pitchFamily="18" charset="-127"/>
            </a:endParaRPr>
          </a:p>
          <a:p>
            <a:r>
              <a:rPr lang="en-US" altLang="ko-KR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2. 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지하철 </a:t>
            </a:r>
            <a:r>
              <a:rPr lang="ko-KR" altLang="en-US" sz="1400" b="1" dirty="0" err="1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역사내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 </a:t>
            </a:r>
            <a:r>
              <a:rPr lang="en-US" altLang="ko-KR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1, 2, 3, 4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호선 </a:t>
            </a:r>
            <a:r>
              <a:rPr lang="en-US" altLang="ko-KR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112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개 역사에 </a:t>
            </a:r>
            <a:r>
              <a:rPr lang="en-US" altLang="ko-KR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500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대 배치</a:t>
            </a:r>
            <a:endParaRPr lang="en-US" altLang="ko-KR" sz="1400" b="1" dirty="0" smtClean="0">
              <a:solidFill>
                <a:srgbClr val="A8815A"/>
              </a:solidFill>
              <a:latin typeface="나눔명조" pitchFamily="18" charset="-127"/>
              <a:ea typeface="나눔명조" pitchFamily="18" charset="-127"/>
            </a:endParaRPr>
          </a:p>
          <a:p>
            <a:r>
              <a:rPr lang="en-US" altLang="ko-KR" sz="1400" dirty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 </a:t>
            </a:r>
            <a:r>
              <a:rPr lang="en-US" altLang="ko-KR" sz="1400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  - </a:t>
            </a:r>
            <a:r>
              <a:rPr lang="ko-KR" altLang="en-US" sz="1400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대형패널을 통해 노출되는 매체</a:t>
            </a:r>
            <a:endParaRPr lang="en-US" altLang="ko-KR" sz="1400" dirty="0" smtClean="0">
              <a:solidFill>
                <a:srgbClr val="A8815A"/>
              </a:solidFill>
              <a:latin typeface="나눔명조" pitchFamily="18" charset="-127"/>
              <a:ea typeface="나눔명조" pitchFamily="18" charset="-127"/>
            </a:endParaRPr>
          </a:p>
          <a:p>
            <a:endParaRPr lang="en-US" altLang="ko-KR" sz="1400" b="1" dirty="0">
              <a:solidFill>
                <a:srgbClr val="A8815A"/>
              </a:solidFill>
              <a:latin typeface="나눔명조" pitchFamily="18" charset="-127"/>
              <a:ea typeface="나눔명조" pitchFamily="18" charset="-127"/>
            </a:endParaRPr>
          </a:p>
          <a:p>
            <a:r>
              <a:rPr lang="en-US" altLang="ko-KR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3. 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세계가 인정한 플랫폼</a:t>
            </a:r>
            <a:endParaRPr lang="en-US" altLang="ko-KR" sz="1400" b="1" dirty="0" smtClean="0">
              <a:solidFill>
                <a:srgbClr val="A8815A"/>
              </a:solidFill>
              <a:latin typeface="나눔명조" pitchFamily="18" charset="-127"/>
              <a:ea typeface="나눔명조" pitchFamily="18" charset="-127"/>
            </a:endParaRPr>
          </a:p>
          <a:p>
            <a:r>
              <a:rPr lang="en-US" altLang="ko-KR" sz="1400" dirty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 </a:t>
            </a:r>
            <a:r>
              <a:rPr lang="en-US" altLang="ko-KR" sz="1400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  - </a:t>
            </a:r>
            <a:r>
              <a:rPr lang="ko-KR" altLang="en-US" sz="1400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세계 중심지에서 검증된 </a:t>
            </a:r>
            <a:r>
              <a:rPr lang="en-US" altLang="ko-KR" sz="1400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G-</a:t>
            </a:r>
            <a:r>
              <a:rPr lang="en-US" altLang="ko-KR" sz="1400" dirty="0" err="1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Smatt</a:t>
            </a:r>
            <a:r>
              <a:rPr lang="en-US" altLang="ko-KR" sz="1400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sz="1400" dirty="0" err="1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집객효과</a:t>
            </a:r>
            <a:endParaRPr lang="en-US" altLang="ko-KR" sz="1400" dirty="0" smtClean="0">
              <a:solidFill>
                <a:srgbClr val="A8815A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사업소</a:t>
            </a:r>
            <a:r>
              <a:rPr lang="ko-KR" altLang="en-US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개</a:t>
            </a:r>
            <a:endParaRPr lang="ko-KR" altLang="en-US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1340768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매체소개</a:t>
            </a:r>
            <a:endParaRPr lang="ko-KR" altLang="en-US" sz="28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51920" y="4653136"/>
            <a:ext cx="5483157" cy="16578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총 </a:t>
            </a:r>
            <a:r>
              <a:rPr lang="en-US" altLang="ko-KR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22</a:t>
            </a:r>
            <a:r>
              <a:rPr lang="ko-KR" altLang="en-US" sz="1400" b="1" dirty="0" err="1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억명이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 이용하는 지하철 주요역사에 위치하여 </a:t>
            </a:r>
            <a:endParaRPr lang="en-US" altLang="ko-KR" sz="1400" b="1" dirty="0" smtClean="0">
              <a:solidFill>
                <a:srgbClr val="A8815A"/>
              </a:solidFill>
              <a:latin typeface="나눔명조" pitchFamily="18" charset="-127"/>
              <a:ea typeface="나눔명조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일 평균 </a:t>
            </a:r>
            <a:r>
              <a:rPr lang="en-US" altLang="ko-KR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611</a:t>
            </a:r>
            <a:r>
              <a:rPr lang="ko-KR" altLang="en-US" sz="1400" b="1" dirty="0" err="1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만명에게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 노출이 가능한 </a:t>
            </a:r>
            <a:endParaRPr lang="en-US" altLang="ko-KR" sz="1400" b="1" dirty="0" smtClean="0">
              <a:solidFill>
                <a:srgbClr val="A8815A"/>
              </a:solidFill>
              <a:latin typeface="나눔명조" pitchFamily="18" charset="-127"/>
              <a:ea typeface="나눔명조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S-Map(Media Art Platform)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은 </a:t>
            </a:r>
            <a:endParaRPr lang="en-US" altLang="ko-KR" sz="1400" b="1" dirty="0" smtClean="0">
              <a:solidFill>
                <a:srgbClr val="A8815A"/>
              </a:solidFill>
              <a:latin typeface="나눔명조" pitchFamily="18" charset="-127"/>
              <a:ea typeface="나눔명조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65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인치 대형 </a:t>
            </a:r>
            <a:r>
              <a:rPr lang="en-US" altLang="ko-KR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DID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를 통한 </a:t>
            </a:r>
            <a:r>
              <a:rPr lang="ko-KR" altLang="en-US" sz="1400" b="1" dirty="0" err="1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역사내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 대합실</a:t>
            </a:r>
            <a:r>
              <a:rPr lang="en-US" altLang="ko-KR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승강장 </a:t>
            </a:r>
            <a:endParaRPr lang="en-US" altLang="ko-KR" sz="1400" b="1" dirty="0" smtClean="0">
              <a:solidFill>
                <a:srgbClr val="A8815A"/>
              </a:solidFill>
              <a:latin typeface="나눔명조" pitchFamily="18" charset="-127"/>
              <a:ea typeface="나눔명조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지하철 이용객</a:t>
            </a:r>
            <a:r>
              <a:rPr lang="en-US" altLang="ko-KR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에게 높은 </a:t>
            </a:r>
            <a:r>
              <a:rPr lang="ko-KR" altLang="en-US" sz="1400" b="1" dirty="0" err="1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주목도를</a:t>
            </a:r>
            <a:r>
              <a:rPr lang="ko-KR" altLang="en-US" sz="14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 갖는 매체 </a:t>
            </a:r>
            <a:endParaRPr lang="en-US" altLang="ko-KR" sz="1400" b="1" dirty="0" smtClean="0">
              <a:solidFill>
                <a:srgbClr val="A8815A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483768" y="704890"/>
            <a:ext cx="41689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S-MAP</a:t>
            </a:r>
            <a:r>
              <a:rPr lang="en-US" altLang="ko-KR" sz="20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(Media Art Platform)</a:t>
            </a:r>
            <a:endParaRPr lang="en-US" altLang="ko-KR" sz="2000" b="1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cxnSp>
        <p:nvCxnSpPr>
          <p:cNvPr id="19" name="직선 연결선 18"/>
          <p:cNvCxnSpPr/>
          <p:nvPr/>
        </p:nvCxnSpPr>
        <p:spPr>
          <a:xfrm>
            <a:off x="2843808" y="620688"/>
            <a:ext cx="35208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>
            <a:off x="2851331" y="1988840"/>
            <a:ext cx="35208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82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</a:p>
        </p:txBody>
      </p:sp>
      <p:pic>
        <p:nvPicPr>
          <p:cNvPr id="12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" t="10188" b="-1221"/>
          <a:stretch/>
        </p:blipFill>
        <p:spPr bwMode="auto">
          <a:xfrm>
            <a:off x="-1" y="1196752"/>
            <a:ext cx="9144001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직사각형 16"/>
          <p:cNvSpPr/>
          <p:nvPr/>
        </p:nvSpPr>
        <p:spPr>
          <a:xfrm>
            <a:off x="107504" y="3708321"/>
            <a:ext cx="46805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ko-KR" sz="32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65</a:t>
            </a:r>
            <a:r>
              <a:rPr lang="ko-KR" altLang="en-US" sz="32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인치 </a:t>
            </a:r>
            <a:r>
              <a:rPr lang="en-US" altLang="ko-KR" sz="32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FULL-HD </a:t>
            </a:r>
            <a:r>
              <a:rPr lang="ko-KR" altLang="en-US" sz="32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영상</a:t>
            </a:r>
            <a:endParaRPr lang="en-US" altLang="ko-KR" sz="3200" b="1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 flipV="1">
            <a:off x="2195736" y="2564904"/>
            <a:ext cx="288032" cy="1080120"/>
          </a:xfrm>
          <a:prstGeom prst="line">
            <a:avLst/>
          </a:prstGeom>
          <a:ln>
            <a:solidFill>
              <a:srgbClr val="4F4F4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2483768" y="2564904"/>
            <a:ext cx="1224136" cy="0"/>
          </a:xfrm>
          <a:prstGeom prst="line">
            <a:avLst/>
          </a:prstGeom>
          <a:ln>
            <a:solidFill>
              <a:srgbClr val="4F4F4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79512" y="4277995"/>
            <a:ext cx="5483157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A8815A"/>
                </a:solidFill>
                <a:latin typeface="+mn-ea"/>
              </a:rPr>
              <a:t>부가 기능을 배제</a:t>
            </a:r>
            <a:r>
              <a:rPr lang="en-US" altLang="ko-KR" sz="2400" b="1" dirty="0" smtClean="0">
                <a:solidFill>
                  <a:srgbClr val="A8815A"/>
                </a:solidFill>
                <a:latin typeface="+mn-ea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A8815A"/>
                </a:solidFill>
                <a:latin typeface="+mn-ea"/>
              </a:rPr>
              <a:t>오직 광고만을 위한 디스플레이</a:t>
            </a:r>
            <a:endParaRPr lang="en-US" altLang="ko-KR" sz="2400" b="1" dirty="0" smtClean="0">
              <a:solidFill>
                <a:srgbClr val="A8815A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 smtClean="0">
              <a:solidFill>
                <a:srgbClr val="A8815A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solidFill>
                  <a:srgbClr val="A8815A"/>
                </a:solidFill>
                <a:latin typeface="+mn-ea"/>
              </a:rPr>
              <a:t>*65</a:t>
            </a:r>
            <a:r>
              <a:rPr lang="ko-KR" altLang="en-US" sz="1400" b="1" dirty="0" smtClean="0">
                <a:solidFill>
                  <a:srgbClr val="A8815A"/>
                </a:solidFill>
                <a:latin typeface="+mn-ea"/>
              </a:rPr>
              <a:t>인치 대형 </a:t>
            </a:r>
            <a:r>
              <a:rPr lang="en-US" altLang="ko-KR" sz="1400" b="1" dirty="0" smtClean="0">
                <a:solidFill>
                  <a:srgbClr val="A8815A"/>
                </a:solidFill>
                <a:latin typeface="+mn-ea"/>
              </a:rPr>
              <a:t>DID</a:t>
            </a:r>
            <a:r>
              <a:rPr lang="ko-KR" altLang="en-US" sz="1400" b="1" dirty="0" smtClean="0">
                <a:solidFill>
                  <a:srgbClr val="A8815A"/>
                </a:solidFill>
                <a:latin typeface="+mn-ea"/>
              </a:rPr>
              <a:t>를 통해 지하철 대합실 및 승강장 이용객들에게</a:t>
            </a:r>
            <a:endParaRPr lang="en-US" altLang="ko-KR" sz="1400" b="1" dirty="0" smtClean="0">
              <a:solidFill>
                <a:srgbClr val="A8815A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A8815A"/>
                </a:solidFill>
                <a:latin typeface="+mn-ea"/>
              </a:rPr>
              <a:t> 광고노출 주목도 제공</a:t>
            </a:r>
            <a:endParaRPr lang="en-US" altLang="ko-KR" sz="1400" b="1" dirty="0" smtClean="0">
              <a:solidFill>
                <a:srgbClr val="A8815A"/>
              </a:solidFill>
              <a:latin typeface="+mn-ea"/>
            </a:endParaRPr>
          </a:p>
        </p:txBody>
      </p:sp>
      <p:sp>
        <p:nvSpPr>
          <p:cNvPr id="2" name="타원 1"/>
          <p:cNvSpPr/>
          <p:nvPr/>
        </p:nvSpPr>
        <p:spPr>
          <a:xfrm>
            <a:off x="3707904" y="2492896"/>
            <a:ext cx="144016" cy="144016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/>
          <p:cNvSpPr/>
          <p:nvPr/>
        </p:nvSpPr>
        <p:spPr>
          <a:xfrm>
            <a:off x="2123728" y="3573016"/>
            <a:ext cx="144016" cy="144016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사업소</a:t>
            </a:r>
            <a:r>
              <a:rPr lang="ko-KR" altLang="en-US" b="1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개</a:t>
            </a:r>
            <a:endParaRPr lang="ko-KR" altLang="en-US" b="1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0621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45" b="99184" l="515" r="989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78" t="5450" r="8356" b="11667"/>
          <a:stretch/>
        </p:blipFill>
        <p:spPr bwMode="auto">
          <a:xfrm>
            <a:off x="3923928" y="1230841"/>
            <a:ext cx="5256584" cy="515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사업소</a:t>
            </a:r>
            <a:r>
              <a:rPr lang="ko-KR" altLang="en-US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개</a:t>
            </a:r>
            <a:endParaRPr lang="ko-KR" altLang="en-US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5796136" y="1268760"/>
            <a:ext cx="1224136" cy="1224136"/>
          </a:xfrm>
          <a:prstGeom prst="ellipse">
            <a:avLst/>
          </a:prstGeom>
          <a:solidFill>
            <a:schemeClr val="bg1"/>
          </a:solidFill>
          <a:ln w="76200" cmpd="thinThick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12160" y="1412776"/>
            <a:ext cx="771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2">
                    <a:lumMod val="75000"/>
                    <a:alpha val="97000"/>
                  </a:schemeClr>
                </a:solidFill>
                <a:latin typeface="나눔명조"/>
                <a:ea typeface="-윤고딕350" panose="02030504000101010101" pitchFamily="18" charset="-127"/>
              </a:rPr>
              <a:t>1</a:t>
            </a:r>
            <a:r>
              <a:rPr lang="ko-KR" altLang="en-US" sz="1600" dirty="0">
                <a:solidFill>
                  <a:schemeClr val="tx2">
                    <a:lumMod val="75000"/>
                    <a:alpha val="97000"/>
                  </a:schemeClr>
                </a:solidFill>
                <a:latin typeface="나눔명조"/>
                <a:ea typeface="-윤고딕350" panose="02030504000101010101" pitchFamily="18" charset="-127"/>
              </a:rPr>
              <a:t>호선</a:t>
            </a:r>
            <a:endParaRPr lang="en-US" altLang="ko-KR" sz="1600" dirty="0">
              <a:solidFill>
                <a:schemeClr val="tx2">
                  <a:lumMod val="75000"/>
                  <a:alpha val="97000"/>
                </a:schemeClr>
              </a:solidFill>
              <a:latin typeface="나눔명조"/>
              <a:ea typeface="-윤고딕350" panose="02030504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81553" y="1772816"/>
            <a:ext cx="894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2">
                    <a:lumMod val="75000"/>
                    <a:alpha val="97000"/>
                  </a:schemeClr>
                </a:solidFill>
                <a:latin typeface="나눔명조"/>
                <a:ea typeface="-윤고딕320" panose="02030504000101010101" pitchFamily="18" charset="-127"/>
              </a:rPr>
              <a:t>10 Spot</a:t>
            </a:r>
          </a:p>
          <a:p>
            <a:pPr algn="ctr"/>
            <a:r>
              <a:rPr lang="en-US" altLang="ko-KR" sz="1400" dirty="0">
                <a:solidFill>
                  <a:schemeClr val="tx2">
                    <a:lumMod val="75000"/>
                    <a:alpha val="97000"/>
                  </a:schemeClr>
                </a:solidFill>
                <a:latin typeface="나눔명조"/>
                <a:ea typeface="-윤고딕320" panose="02030504000101010101" pitchFamily="18" charset="-127"/>
              </a:rPr>
              <a:t>50 EA</a:t>
            </a:r>
          </a:p>
        </p:txBody>
      </p:sp>
      <p:sp>
        <p:nvSpPr>
          <p:cNvPr id="8" name="타원 7"/>
          <p:cNvSpPr/>
          <p:nvPr/>
        </p:nvSpPr>
        <p:spPr>
          <a:xfrm>
            <a:off x="4355976" y="3573016"/>
            <a:ext cx="1224136" cy="1224136"/>
          </a:xfrm>
          <a:prstGeom prst="ellipse">
            <a:avLst/>
          </a:prstGeom>
          <a:solidFill>
            <a:schemeClr val="bg1"/>
          </a:solidFill>
          <a:ln w="76200" cmpd="thinThick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572003" y="3717032"/>
            <a:ext cx="771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B050">
                    <a:alpha val="97000"/>
                  </a:srgbClr>
                </a:solidFill>
                <a:latin typeface="나눔명조"/>
                <a:ea typeface="-윤고딕350" panose="02030504000101010101" pitchFamily="18" charset="-127"/>
              </a:rPr>
              <a:t>2</a:t>
            </a:r>
            <a:r>
              <a:rPr lang="ko-KR" altLang="en-US" sz="1600" dirty="0">
                <a:solidFill>
                  <a:srgbClr val="00B050">
                    <a:alpha val="97000"/>
                  </a:srgbClr>
                </a:solidFill>
                <a:latin typeface="나눔명조"/>
                <a:ea typeface="-윤고딕350" panose="02030504000101010101" pitchFamily="18" charset="-127"/>
              </a:rPr>
              <a:t>호선</a:t>
            </a:r>
            <a:endParaRPr lang="en-US" altLang="ko-KR" sz="1600" dirty="0">
              <a:solidFill>
                <a:srgbClr val="00B050">
                  <a:alpha val="97000"/>
                </a:srgbClr>
              </a:solidFill>
              <a:latin typeface="나눔명조"/>
              <a:ea typeface="-윤고딕350" panose="02030504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41396" y="4077072"/>
            <a:ext cx="894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B050">
                    <a:alpha val="97000"/>
                  </a:srgbClr>
                </a:solidFill>
                <a:latin typeface="나눔명조"/>
                <a:ea typeface="-윤고딕320" panose="02030504000101010101" pitchFamily="18" charset="-127"/>
              </a:rPr>
              <a:t>44 Spot</a:t>
            </a:r>
          </a:p>
          <a:p>
            <a:pPr algn="ctr"/>
            <a:r>
              <a:rPr lang="en-US" altLang="ko-KR" sz="1400" dirty="0">
                <a:solidFill>
                  <a:srgbClr val="00B050">
                    <a:alpha val="97000"/>
                  </a:srgbClr>
                </a:solidFill>
                <a:latin typeface="나눔명조"/>
                <a:ea typeface="-윤고딕320" panose="02030504000101010101" pitchFamily="18" charset="-127"/>
              </a:rPr>
              <a:t>248 EA</a:t>
            </a:r>
          </a:p>
        </p:txBody>
      </p:sp>
      <p:sp>
        <p:nvSpPr>
          <p:cNvPr id="11" name="타원 10"/>
          <p:cNvSpPr/>
          <p:nvPr/>
        </p:nvSpPr>
        <p:spPr>
          <a:xfrm>
            <a:off x="7740352" y="3068960"/>
            <a:ext cx="1224136" cy="1224136"/>
          </a:xfrm>
          <a:prstGeom prst="ellipse">
            <a:avLst/>
          </a:prstGeom>
          <a:solidFill>
            <a:schemeClr val="bg1"/>
          </a:solidFill>
          <a:ln w="76200" cmpd="thinThick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956379" y="3212976"/>
            <a:ext cx="771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accent6">
                    <a:lumMod val="75000"/>
                    <a:alpha val="97000"/>
                  </a:schemeClr>
                </a:solidFill>
                <a:latin typeface="나눔명조"/>
                <a:ea typeface="-윤고딕350" panose="02030504000101010101" pitchFamily="18" charset="-127"/>
              </a:rPr>
              <a:t>3</a:t>
            </a:r>
            <a:r>
              <a:rPr lang="ko-KR" altLang="en-US" sz="1600" dirty="0">
                <a:solidFill>
                  <a:schemeClr val="accent6">
                    <a:lumMod val="75000"/>
                    <a:alpha val="97000"/>
                  </a:schemeClr>
                </a:solidFill>
                <a:latin typeface="나눔명조"/>
                <a:ea typeface="-윤고딕350" panose="02030504000101010101" pitchFamily="18" charset="-127"/>
              </a:rPr>
              <a:t>호선</a:t>
            </a:r>
            <a:endParaRPr lang="en-US" altLang="ko-KR" sz="1600" dirty="0">
              <a:solidFill>
                <a:schemeClr val="accent6">
                  <a:lumMod val="75000"/>
                  <a:alpha val="97000"/>
                </a:schemeClr>
              </a:solidFill>
              <a:latin typeface="나눔명조"/>
              <a:ea typeface="-윤고딕350" panose="0203050400010101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25772" y="3573016"/>
            <a:ext cx="894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6">
                    <a:lumMod val="75000"/>
                    <a:alpha val="97000"/>
                  </a:schemeClr>
                </a:solidFill>
                <a:latin typeface="나눔명조"/>
                <a:ea typeface="-윤고딕320" panose="02030504000101010101" pitchFamily="18" charset="-127"/>
              </a:rPr>
              <a:t>32 Spot</a:t>
            </a:r>
          </a:p>
          <a:p>
            <a:pPr algn="ctr"/>
            <a:r>
              <a:rPr lang="en-US" altLang="ko-KR" sz="1400" dirty="0">
                <a:solidFill>
                  <a:schemeClr val="accent6">
                    <a:lumMod val="75000"/>
                    <a:alpha val="97000"/>
                  </a:schemeClr>
                </a:solidFill>
                <a:latin typeface="나눔명조"/>
                <a:ea typeface="-윤고딕320" panose="02030504000101010101" pitchFamily="18" charset="-127"/>
              </a:rPr>
              <a:t>95 EA</a:t>
            </a:r>
          </a:p>
        </p:txBody>
      </p:sp>
      <p:sp>
        <p:nvSpPr>
          <p:cNvPr id="14" name="타원 13"/>
          <p:cNvSpPr/>
          <p:nvPr/>
        </p:nvSpPr>
        <p:spPr>
          <a:xfrm>
            <a:off x="6372200" y="5301208"/>
            <a:ext cx="1224136" cy="1224136"/>
          </a:xfrm>
          <a:prstGeom prst="ellipse">
            <a:avLst/>
          </a:prstGeom>
          <a:solidFill>
            <a:schemeClr val="bg1"/>
          </a:solidFill>
          <a:ln w="76200" cmpd="thinThick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6588227" y="5445224"/>
            <a:ext cx="771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70C0">
                    <a:alpha val="97000"/>
                  </a:srgbClr>
                </a:solidFill>
                <a:latin typeface="나눔명조"/>
                <a:ea typeface="-윤고딕350" panose="02030504000101010101" pitchFamily="18" charset="-127"/>
              </a:rPr>
              <a:t>4</a:t>
            </a:r>
            <a:r>
              <a:rPr lang="ko-KR" altLang="en-US" sz="1600" dirty="0">
                <a:solidFill>
                  <a:srgbClr val="0070C0">
                    <a:alpha val="97000"/>
                  </a:srgbClr>
                </a:solidFill>
                <a:latin typeface="나눔명조"/>
                <a:ea typeface="-윤고딕350" panose="02030504000101010101" pitchFamily="18" charset="-127"/>
              </a:rPr>
              <a:t>호선</a:t>
            </a:r>
            <a:endParaRPr lang="en-US" altLang="ko-KR" sz="1600" dirty="0">
              <a:solidFill>
                <a:srgbClr val="0070C0">
                  <a:alpha val="97000"/>
                </a:srgbClr>
              </a:solidFill>
              <a:latin typeface="나눔명조"/>
              <a:ea typeface="-윤고딕350" panose="02030504000101010101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57620" y="5805264"/>
            <a:ext cx="894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70C0">
                    <a:alpha val="97000"/>
                  </a:srgbClr>
                </a:solidFill>
                <a:latin typeface="나눔명조"/>
                <a:ea typeface="-윤고딕320" panose="02030504000101010101" pitchFamily="18" charset="-127"/>
              </a:rPr>
              <a:t>26 Spot</a:t>
            </a:r>
          </a:p>
          <a:p>
            <a:pPr algn="ctr"/>
            <a:r>
              <a:rPr lang="en-US" altLang="ko-KR" sz="1400" dirty="0">
                <a:solidFill>
                  <a:srgbClr val="0070C0">
                    <a:alpha val="97000"/>
                  </a:srgbClr>
                </a:solidFill>
                <a:latin typeface="나눔명조"/>
                <a:ea typeface="-윤고딕320" panose="02030504000101010101" pitchFamily="18" charset="-127"/>
              </a:rPr>
              <a:t>107 EA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-180528" y="3015243"/>
            <a:ext cx="4752527" cy="10618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400" b="1" dirty="0" smtClean="0">
                <a:solidFill>
                  <a:srgbClr val="A8815A"/>
                </a:solidFill>
                <a:latin typeface="+mn-ea"/>
              </a:rPr>
              <a:t>2016</a:t>
            </a:r>
            <a:r>
              <a:rPr lang="ko-KR" altLang="en-US" sz="1400" b="1" dirty="0" smtClean="0">
                <a:solidFill>
                  <a:srgbClr val="A8815A"/>
                </a:solidFill>
                <a:latin typeface="+mn-ea"/>
              </a:rPr>
              <a:t>년 기준</a:t>
            </a:r>
            <a:r>
              <a:rPr lang="en-US" altLang="ko-KR" sz="1400" b="1" dirty="0">
                <a:solidFill>
                  <a:srgbClr val="A8815A"/>
                </a:solidFill>
                <a:latin typeface="+mn-ea"/>
              </a:rPr>
              <a:t> </a:t>
            </a:r>
            <a:r>
              <a:rPr lang="en-US" altLang="ko-KR" sz="1400" b="1" dirty="0" smtClean="0">
                <a:solidFill>
                  <a:srgbClr val="A8815A"/>
                </a:solidFill>
                <a:latin typeface="+mn-ea"/>
              </a:rPr>
              <a:t>, </a:t>
            </a:r>
            <a:r>
              <a:rPr lang="ko-KR" altLang="en-US" sz="1400" b="1" dirty="0" smtClean="0">
                <a:solidFill>
                  <a:srgbClr val="A8815A"/>
                </a:solidFill>
                <a:latin typeface="+mn-ea"/>
              </a:rPr>
              <a:t>총 </a:t>
            </a:r>
            <a:r>
              <a:rPr lang="en-US" altLang="ko-KR" sz="1400" b="1" dirty="0" smtClean="0">
                <a:solidFill>
                  <a:srgbClr val="A8815A"/>
                </a:solidFill>
                <a:latin typeface="+mn-ea"/>
              </a:rPr>
              <a:t>22</a:t>
            </a:r>
            <a:r>
              <a:rPr lang="ko-KR" altLang="en-US" sz="1400" b="1" dirty="0" smtClean="0">
                <a:solidFill>
                  <a:srgbClr val="A8815A"/>
                </a:solidFill>
                <a:latin typeface="+mn-ea"/>
              </a:rPr>
              <a:t>억 명이 이용한 </a:t>
            </a:r>
            <a:r>
              <a:rPr lang="en-US" altLang="ko-KR" sz="1400" b="1" dirty="0" smtClean="0">
                <a:solidFill>
                  <a:srgbClr val="A8815A"/>
                </a:solidFill>
                <a:latin typeface="+mn-ea"/>
              </a:rPr>
              <a:t>1, 2, 3, 4</a:t>
            </a:r>
            <a:r>
              <a:rPr lang="ko-KR" altLang="en-US" sz="1400" b="1" dirty="0" smtClean="0">
                <a:solidFill>
                  <a:srgbClr val="A8815A"/>
                </a:solidFill>
                <a:latin typeface="+mn-ea"/>
              </a:rPr>
              <a:t>호선</a:t>
            </a:r>
            <a:endParaRPr lang="en-US" altLang="ko-KR" sz="1400" b="1" dirty="0" smtClean="0">
              <a:solidFill>
                <a:srgbClr val="A8815A"/>
              </a:solidFill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A8815A"/>
                </a:solidFill>
                <a:latin typeface="+mn-ea"/>
              </a:rPr>
              <a:t>주요 역사에 위치하여 일 평균</a:t>
            </a:r>
            <a:r>
              <a:rPr lang="en-US" altLang="ko-KR" sz="1400" b="1" dirty="0" smtClean="0">
                <a:solidFill>
                  <a:srgbClr val="A8815A"/>
                </a:solidFill>
                <a:latin typeface="+mn-ea"/>
              </a:rPr>
              <a:t>611</a:t>
            </a:r>
            <a:r>
              <a:rPr lang="ko-KR" altLang="en-US" sz="1400" b="1" dirty="0" smtClean="0">
                <a:solidFill>
                  <a:srgbClr val="A8815A"/>
                </a:solidFill>
                <a:latin typeface="+mn-ea"/>
              </a:rPr>
              <a:t>만 명에게 노출 가능</a:t>
            </a:r>
            <a:endParaRPr lang="en-US" altLang="ko-KR" sz="1400" b="1" dirty="0" smtClean="0">
              <a:solidFill>
                <a:srgbClr val="A8815A"/>
              </a:solidFill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400" b="1" dirty="0" smtClean="0">
                <a:solidFill>
                  <a:srgbClr val="A8815A"/>
                </a:solidFill>
                <a:latin typeface="+mn-ea"/>
              </a:rPr>
              <a:t>(</a:t>
            </a:r>
            <a:r>
              <a:rPr lang="ko-KR" altLang="en-US" sz="1400" b="1" dirty="0" smtClean="0">
                <a:solidFill>
                  <a:srgbClr val="A8815A"/>
                </a:solidFill>
                <a:latin typeface="+mn-ea"/>
              </a:rPr>
              <a:t>출처</a:t>
            </a:r>
            <a:r>
              <a:rPr lang="en-US" altLang="ko-KR" sz="1400" b="1" dirty="0" smtClean="0">
                <a:solidFill>
                  <a:srgbClr val="A8815A"/>
                </a:solidFill>
                <a:latin typeface="+mn-ea"/>
              </a:rPr>
              <a:t>: </a:t>
            </a:r>
            <a:r>
              <a:rPr lang="ko-KR" altLang="en-US" sz="1400" b="1" dirty="0" err="1" smtClean="0">
                <a:solidFill>
                  <a:srgbClr val="A8815A"/>
                </a:solidFill>
                <a:latin typeface="+mn-ea"/>
              </a:rPr>
              <a:t>서울메트로</a:t>
            </a:r>
            <a:r>
              <a:rPr lang="ko-KR" altLang="en-US" sz="1400" b="1" dirty="0" smtClean="0">
                <a:solidFill>
                  <a:srgbClr val="A8815A"/>
                </a:solidFill>
                <a:latin typeface="+mn-ea"/>
              </a:rPr>
              <a:t> </a:t>
            </a:r>
            <a:r>
              <a:rPr lang="en-US" altLang="ko-KR" sz="1400" b="1" dirty="0" smtClean="0">
                <a:solidFill>
                  <a:srgbClr val="A8815A"/>
                </a:solidFill>
                <a:latin typeface="+mn-ea"/>
              </a:rPr>
              <a:t>2016</a:t>
            </a:r>
            <a:r>
              <a:rPr lang="ko-KR" altLang="en-US" sz="1400" b="1" dirty="0" smtClean="0">
                <a:solidFill>
                  <a:srgbClr val="A8815A"/>
                </a:solidFill>
                <a:latin typeface="+mn-ea"/>
              </a:rPr>
              <a:t>년 승차 수송 인원</a:t>
            </a:r>
            <a:r>
              <a:rPr lang="en-US" altLang="ko-KR" sz="1400" b="1" dirty="0" smtClean="0">
                <a:solidFill>
                  <a:srgbClr val="A8815A"/>
                </a:solidFill>
                <a:latin typeface="+mn-ea"/>
              </a:rPr>
              <a:t>)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-108520" y="1016149"/>
            <a:ext cx="453274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서울메트로</a:t>
            </a:r>
            <a:r>
              <a:rPr lang="ko-KR" altLang="en-US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1, 2, 3, 4</a:t>
            </a:r>
            <a:r>
              <a:rPr lang="ko-KR" altLang="en-US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호선    </a:t>
            </a:r>
            <a:endParaRPr lang="en-US" altLang="ko-KR" sz="2400" b="1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112</a:t>
            </a:r>
            <a:r>
              <a:rPr lang="ko-KR" altLang="en-US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개 역사 내 </a:t>
            </a:r>
            <a:r>
              <a:rPr lang="en-US" altLang="ko-KR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500</a:t>
            </a:r>
            <a:r>
              <a:rPr lang="ko-KR" altLang="en-US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대 노출</a:t>
            </a:r>
            <a:endParaRPr lang="en-US" altLang="ko-KR" sz="2400" b="1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/>
            <a:endParaRPr lang="en-US" altLang="ko-KR" sz="2400" b="1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/>
            <a:r>
              <a:rPr lang="ko-KR" altLang="en-US" sz="32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수도권 핵심 지역 커버</a:t>
            </a:r>
            <a:endParaRPr lang="en-US" altLang="ko-KR" sz="3200" b="1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cxnSp>
        <p:nvCxnSpPr>
          <p:cNvPr id="35" name="직선 연결선 34"/>
          <p:cNvCxnSpPr/>
          <p:nvPr/>
        </p:nvCxnSpPr>
        <p:spPr>
          <a:xfrm>
            <a:off x="251520" y="2852936"/>
            <a:ext cx="381642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직선 연결선 22"/>
          <p:cNvCxnSpPr/>
          <p:nvPr/>
        </p:nvCxnSpPr>
        <p:spPr>
          <a:xfrm>
            <a:off x="251520" y="2060848"/>
            <a:ext cx="381642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>
            <a:off x="323528" y="4365104"/>
            <a:ext cx="3492388" cy="0"/>
          </a:xfrm>
          <a:prstGeom prst="line">
            <a:avLst/>
          </a:prstGeom>
          <a:ln>
            <a:solidFill>
              <a:srgbClr val="A8815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79512" y="4509120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A8815A"/>
                </a:solidFill>
              </a:rPr>
              <a:t>1</a:t>
            </a:r>
            <a:r>
              <a:rPr lang="ko-KR" altLang="en-US" b="1" dirty="0" smtClean="0">
                <a:solidFill>
                  <a:srgbClr val="A8815A"/>
                </a:solidFill>
              </a:rPr>
              <a:t>호선     </a:t>
            </a:r>
            <a:r>
              <a:rPr lang="en-US" altLang="ko-KR" b="1" dirty="0" smtClean="0">
                <a:solidFill>
                  <a:srgbClr val="A8815A"/>
                </a:solidFill>
              </a:rPr>
              <a:t>2</a:t>
            </a:r>
            <a:r>
              <a:rPr lang="ko-KR" altLang="en-US" b="1" dirty="0" smtClean="0">
                <a:solidFill>
                  <a:srgbClr val="A8815A"/>
                </a:solidFill>
              </a:rPr>
              <a:t>호선     </a:t>
            </a:r>
            <a:r>
              <a:rPr lang="en-US" altLang="ko-KR" b="1" dirty="0" smtClean="0">
                <a:solidFill>
                  <a:srgbClr val="A8815A"/>
                </a:solidFill>
              </a:rPr>
              <a:t>3</a:t>
            </a:r>
            <a:r>
              <a:rPr lang="ko-KR" altLang="en-US" b="1" dirty="0" smtClean="0">
                <a:solidFill>
                  <a:srgbClr val="A8815A"/>
                </a:solidFill>
              </a:rPr>
              <a:t>호선     </a:t>
            </a:r>
            <a:r>
              <a:rPr lang="en-US" altLang="ko-KR" b="1" dirty="0" smtClean="0">
                <a:solidFill>
                  <a:srgbClr val="A8815A"/>
                </a:solidFill>
              </a:rPr>
              <a:t>4</a:t>
            </a:r>
            <a:r>
              <a:rPr lang="ko-KR" altLang="en-US" b="1" dirty="0" smtClean="0">
                <a:solidFill>
                  <a:srgbClr val="A8815A"/>
                </a:solidFill>
              </a:rPr>
              <a:t>호선</a:t>
            </a:r>
            <a:endParaRPr lang="en-US" altLang="ko-KR" b="1" dirty="0" smtClean="0">
              <a:solidFill>
                <a:srgbClr val="A8815A"/>
              </a:solidFill>
            </a:endParaRPr>
          </a:p>
          <a:p>
            <a:endParaRPr lang="en-US" altLang="ko-KR" sz="800" b="1" dirty="0" smtClean="0">
              <a:solidFill>
                <a:srgbClr val="A8815A"/>
              </a:solidFill>
            </a:endParaRPr>
          </a:p>
          <a:p>
            <a:r>
              <a:rPr lang="en-US" altLang="ko-KR" sz="1000" b="1" dirty="0" smtClean="0">
                <a:solidFill>
                  <a:srgbClr val="A8815A"/>
                </a:solidFill>
              </a:rPr>
              <a:t>   10</a:t>
            </a:r>
            <a:r>
              <a:rPr lang="ko-KR" altLang="en-US" sz="1000" b="1" dirty="0" smtClean="0">
                <a:solidFill>
                  <a:srgbClr val="A8815A"/>
                </a:solidFill>
              </a:rPr>
              <a:t>개                 </a:t>
            </a:r>
            <a:r>
              <a:rPr lang="en-US" altLang="ko-KR" sz="1000" b="1" dirty="0" smtClean="0">
                <a:solidFill>
                  <a:srgbClr val="A8815A"/>
                </a:solidFill>
              </a:rPr>
              <a:t>50</a:t>
            </a:r>
            <a:r>
              <a:rPr lang="ko-KR" altLang="en-US" sz="1000" b="1" dirty="0" smtClean="0">
                <a:solidFill>
                  <a:srgbClr val="A8815A"/>
                </a:solidFill>
              </a:rPr>
              <a:t>개                </a:t>
            </a:r>
            <a:r>
              <a:rPr lang="en-US" altLang="ko-KR" sz="1000" b="1" dirty="0" smtClean="0">
                <a:solidFill>
                  <a:srgbClr val="A8815A"/>
                </a:solidFill>
              </a:rPr>
              <a:t>32</a:t>
            </a:r>
            <a:r>
              <a:rPr lang="ko-KR" altLang="en-US" sz="1000" b="1" dirty="0" smtClean="0">
                <a:solidFill>
                  <a:srgbClr val="A8815A"/>
                </a:solidFill>
              </a:rPr>
              <a:t>개                 </a:t>
            </a:r>
            <a:r>
              <a:rPr lang="en-US" altLang="ko-KR" sz="1000" b="1" dirty="0" smtClean="0">
                <a:solidFill>
                  <a:srgbClr val="A8815A"/>
                </a:solidFill>
              </a:rPr>
              <a:t>26</a:t>
            </a:r>
            <a:r>
              <a:rPr lang="ko-KR" altLang="en-US" sz="1000" b="1" dirty="0" smtClean="0">
                <a:solidFill>
                  <a:srgbClr val="A8815A"/>
                </a:solidFill>
              </a:rPr>
              <a:t>개</a:t>
            </a:r>
            <a:endParaRPr lang="en-US" altLang="ko-KR" sz="1000" b="1" dirty="0" smtClean="0">
              <a:solidFill>
                <a:srgbClr val="A8815A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7504" y="5281463"/>
            <a:ext cx="41764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A8815A"/>
                </a:solidFill>
              </a:rPr>
              <a:t>월 평균</a:t>
            </a:r>
            <a:r>
              <a:rPr lang="en-US" altLang="ko-KR" sz="1400" dirty="0" smtClean="0">
                <a:solidFill>
                  <a:srgbClr val="A8815A"/>
                </a:solidFill>
              </a:rPr>
              <a:t>,      </a:t>
            </a:r>
            <a:r>
              <a:rPr lang="ko-KR" altLang="en-US" sz="1400" dirty="0" smtClean="0">
                <a:solidFill>
                  <a:srgbClr val="A8815A"/>
                </a:solidFill>
              </a:rPr>
              <a:t>월 평균</a:t>
            </a:r>
            <a:r>
              <a:rPr lang="en-US" altLang="ko-KR" sz="1400" dirty="0" smtClean="0">
                <a:solidFill>
                  <a:srgbClr val="A8815A"/>
                </a:solidFill>
              </a:rPr>
              <a:t>,      </a:t>
            </a:r>
            <a:r>
              <a:rPr lang="ko-KR" altLang="en-US" sz="1400" dirty="0" smtClean="0">
                <a:solidFill>
                  <a:srgbClr val="A8815A"/>
                </a:solidFill>
              </a:rPr>
              <a:t>월 </a:t>
            </a:r>
            <a:r>
              <a:rPr lang="ko-KR" altLang="en-US" sz="1400" dirty="0">
                <a:solidFill>
                  <a:srgbClr val="A8815A"/>
                </a:solidFill>
              </a:rPr>
              <a:t>평균</a:t>
            </a:r>
            <a:r>
              <a:rPr lang="en-US" altLang="ko-KR" sz="1400" dirty="0" smtClean="0">
                <a:solidFill>
                  <a:srgbClr val="A8815A"/>
                </a:solidFill>
              </a:rPr>
              <a:t>,</a:t>
            </a:r>
            <a:r>
              <a:rPr lang="ko-KR" altLang="en-US" sz="1400" dirty="0" smtClean="0">
                <a:solidFill>
                  <a:srgbClr val="A8815A"/>
                </a:solidFill>
              </a:rPr>
              <a:t>      월 </a:t>
            </a:r>
            <a:r>
              <a:rPr lang="ko-KR" altLang="en-US" sz="1400" dirty="0">
                <a:solidFill>
                  <a:srgbClr val="A8815A"/>
                </a:solidFill>
              </a:rPr>
              <a:t>평균</a:t>
            </a:r>
            <a:r>
              <a:rPr lang="en-US" altLang="ko-KR" sz="1400" dirty="0" smtClean="0">
                <a:solidFill>
                  <a:srgbClr val="A8815A"/>
                </a:solidFill>
              </a:rPr>
              <a:t>,</a:t>
            </a:r>
          </a:p>
          <a:p>
            <a:endParaRPr lang="en-US" altLang="ko-KR" sz="1400" dirty="0">
              <a:solidFill>
                <a:srgbClr val="A8815A"/>
              </a:solidFill>
            </a:endParaRPr>
          </a:p>
          <a:p>
            <a:r>
              <a:rPr lang="en-US" altLang="ko-KR" sz="1000" b="1" dirty="0" smtClean="0">
                <a:solidFill>
                  <a:srgbClr val="A8815A"/>
                </a:solidFill>
              </a:rPr>
              <a:t>17,533,807</a:t>
            </a:r>
            <a:r>
              <a:rPr lang="ko-KR" altLang="en-US" sz="1000" b="1" dirty="0" smtClean="0">
                <a:solidFill>
                  <a:srgbClr val="A8815A"/>
                </a:solidFill>
              </a:rPr>
              <a:t>명     </a:t>
            </a:r>
            <a:r>
              <a:rPr lang="en-US" altLang="ko-KR" sz="1000" b="1" dirty="0" smtClean="0">
                <a:solidFill>
                  <a:srgbClr val="A8815A"/>
                </a:solidFill>
              </a:rPr>
              <a:t>94,911,530</a:t>
            </a:r>
            <a:r>
              <a:rPr lang="ko-KR" altLang="en-US" sz="1000" b="1" dirty="0" smtClean="0">
                <a:solidFill>
                  <a:srgbClr val="A8815A"/>
                </a:solidFill>
              </a:rPr>
              <a:t>명      </a:t>
            </a:r>
            <a:r>
              <a:rPr lang="en-US" altLang="ko-KR" sz="1000" b="1" dirty="0" smtClean="0">
                <a:solidFill>
                  <a:srgbClr val="A8815A"/>
                </a:solidFill>
              </a:rPr>
              <a:t>34,152,511</a:t>
            </a:r>
            <a:r>
              <a:rPr lang="ko-KR" altLang="en-US" sz="1000" b="1" dirty="0" smtClean="0">
                <a:solidFill>
                  <a:srgbClr val="A8815A"/>
                </a:solidFill>
              </a:rPr>
              <a:t>명 </a:t>
            </a:r>
            <a:r>
              <a:rPr lang="en-US" altLang="ko-KR" sz="1000" b="1" dirty="0" smtClean="0">
                <a:solidFill>
                  <a:srgbClr val="A8815A"/>
                </a:solidFill>
              </a:rPr>
              <a:t>      37,637,090</a:t>
            </a:r>
            <a:r>
              <a:rPr lang="ko-KR" altLang="en-US" sz="1000" b="1" dirty="0" smtClean="0">
                <a:solidFill>
                  <a:srgbClr val="A8815A"/>
                </a:solidFill>
              </a:rPr>
              <a:t>명</a:t>
            </a:r>
            <a:endParaRPr lang="ko-KR" altLang="en-US" sz="1000" b="1" dirty="0">
              <a:solidFill>
                <a:srgbClr val="A8815A"/>
              </a:solidFill>
            </a:endParaRPr>
          </a:p>
        </p:txBody>
      </p:sp>
      <p:cxnSp>
        <p:nvCxnSpPr>
          <p:cNvPr id="28" name="직선 연결선 27"/>
          <p:cNvCxnSpPr/>
          <p:nvPr/>
        </p:nvCxnSpPr>
        <p:spPr>
          <a:xfrm>
            <a:off x="323528" y="6093296"/>
            <a:ext cx="3492388" cy="0"/>
          </a:xfrm>
          <a:prstGeom prst="line">
            <a:avLst/>
          </a:prstGeom>
          <a:ln>
            <a:solidFill>
              <a:srgbClr val="A8815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79512" y="6207115"/>
            <a:ext cx="40324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solidFill>
                  <a:srgbClr val="A8815A"/>
                </a:solidFill>
              </a:rPr>
              <a:t>출</a:t>
            </a:r>
            <a:r>
              <a:rPr lang="ko-KR" altLang="en-US" sz="1000" dirty="0" smtClean="0">
                <a:solidFill>
                  <a:srgbClr val="A8815A"/>
                </a:solidFill>
              </a:rPr>
              <a:t>처</a:t>
            </a:r>
            <a:r>
              <a:rPr lang="en-US" altLang="ko-KR" sz="1000" dirty="0" smtClean="0">
                <a:solidFill>
                  <a:srgbClr val="A8815A"/>
                </a:solidFill>
              </a:rPr>
              <a:t>: </a:t>
            </a:r>
            <a:r>
              <a:rPr lang="ko-KR" altLang="en-US" sz="1000" dirty="0" err="1" smtClean="0">
                <a:solidFill>
                  <a:srgbClr val="A8815A"/>
                </a:solidFill>
              </a:rPr>
              <a:t>서울메트로</a:t>
            </a:r>
            <a:r>
              <a:rPr lang="ko-KR" altLang="en-US" sz="1000" dirty="0" smtClean="0">
                <a:solidFill>
                  <a:srgbClr val="A8815A"/>
                </a:solidFill>
              </a:rPr>
              <a:t> </a:t>
            </a:r>
            <a:r>
              <a:rPr lang="en-US" altLang="ko-KR" sz="1000" dirty="0" smtClean="0">
                <a:solidFill>
                  <a:srgbClr val="A8815A"/>
                </a:solidFill>
              </a:rPr>
              <a:t>2016</a:t>
            </a:r>
            <a:r>
              <a:rPr lang="ko-KR" altLang="en-US" sz="1000" dirty="0" smtClean="0">
                <a:solidFill>
                  <a:srgbClr val="A8815A"/>
                </a:solidFill>
              </a:rPr>
              <a:t>년 </a:t>
            </a:r>
            <a:r>
              <a:rPr lang="ko-KR" altLang="en-US" sz="1000" dirty="0" err="1" smtClean="0">
                <a:solidFill>
                  <a:srgbClr val="A8815A"/>
                </a:solidFill>
              </a:rPr>
              <a:t>승하차인원</a:t>
            </a:r>
            <a:endParaRPr lang="ko-KR" altLang="en-US" sz="1000" dirty="0">
              <a:solidFill>
                <a:srgbClr val="A881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07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764703"/>
            <a:ext cx="9144000" cy="1080121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" name="Picture 2" descr="C:\Users\onnoo-05\Desktop\2호선\jpg\@08.jpg"/>
          <p:cNvPicPr>
            <a:picLocks noChangeAspect="1" noChangeArrowheads="1"/>
          </p:cNvPicPr>
          <p:nvPr/>
        </p:nvPicPr>
        <p:blipFill rotWithShape="1">
          <a:blip r:embed="rId2" cstate="print"/>
          <a:srcRect l="5238" t="36455" r="6031" b="9420"/>
          <a:stretch/>
        </p:blipFill>
        <p:spPr bwMode="auto">
          <a:xfrm>
            <a:off x="562971" y="2885369"/>
            <a:ext cx="8113485" cy="371198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사업소</a:t>
            </a:r>
            <a:r>
              <a:rPr lang="ko-KR" altLang="en-US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개</a:t>
            </a:r>
            <a:endParaRPr lang="ko-KR" altLang="en-US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55576" y="645585"/>
            <a:ext cx="7632848" cy="1199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6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서울과 수도권을 운행하는 전체 지하철 이용객 중 </a:t>
            </a:r>
            <a:endParaRPr lang="en-US" altLang="ko-KR" sz="2600" b="1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6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30% </a:t>
            </a:r>
            <a:r>
              <a:rPr lang="ko-KR" altLang="en-US" sz="26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이상이 서울 지하철 </a:t>
            </a:r>
            <a:r>
              <a:rPr lang="en-US" altLang="ko-KR" sz="26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2</a:t>
            </a:r>
            <a:r>
              <a:rPr lang="ko-KR" altLang="en-US" sz="26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호선 이용객</a:t>
            </a:r>
            <a:endParaRPr lang="en-US" altLang="ko-KR" sz="2600" b="1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87624" y="1988840"/>
            <a:ext cx="6696744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A8815A"/>
                </a:solidFill>
                <a:latin typeface="+mn-ea"/>
              </a:rPr>
              <a:t>2</a:t>
            </a:r>
            <a:r>
              <a:rPr lang="ko-KR" altLang="en-US" sz="2000" b="1" dirty="0" smtClean="0">
                <a:solidFill>
                  <a:srgbClr val="A8815A"/>
                </a:solidFill>
                <a:latin typeface="+mn-ea"/>
              </a:rPr>
              <a:t>호선 </a:t>
            </a:r>
            <a:r>
              <a:rPr lang="en-US" altLang="ko-KR" sz="2000" b="1" dirty="0" smtClean="0">
                <a:solidFill>
                  <a:srgbClr val="A8815A"/>
                </a:solidFill>
                <a:latin typeface="+mn-ea"/>
              </a:rPr>
              <a:t>50</a:t>
            </a:r>
            <a:r>
              <a:rPr lang="ko-KR" altLang="en-US" sz="2000" b="1" dirty="0" smtClean="0">
                <a:solidFill>
                  <a:srgbClr val="A8815A"/>
                </a:solidFill>
                <a:latin typeface="+mn-ea"/>
              </a:rPr>
              <a:t>개역 중</a:t>
            </a:r>
            <a:r>
              <a:rPr lang="en-US" altLang="ko-KR" sz="2000" b="1" dirty="0" smtClean="0">
                <a:solidFill>
                  <a:srgbClr val="A8815A"/>
                </a:solidFill>
                <a:latin typeface="+mn-ea"/>
              </a:rPr>
              <a:t>, 21</a:t>
            </a:r>
            <a:r>
              <a:rPr lang="ko-KR" altLang="en-US" sz="2000" b="1" dirty="0" smtClean="0">
                <a:solidFill>
                  <a:srgbClr val="A8815A"/>
                </a:solidFill>
                <a:latin typeface="+mn-ea"/>
              </a:rPr>
              <a:t>개역이 환승역으로 타 호선 </a:t>
            </a:r>
            <a:endParaRPr lang="en-US" altLang="ko-KR" sz="2000" b="1" dirty="0" smtClean="0">
              <a:solidFill>
                <a:srgbClr val="A8815A"/>
              </a:solidFill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A8815A"/>
                </a:solidFill>
                <a:latin typeface="+mn-ea"/>
              </a:rPr>
              <a:t>지하철이용객의 대부분이 </a:t>
            </a:r>
            <a:r>
              <a:rPr lang="en-US" altLang="ko-KR" sz="2000" b="1" dirty="0" smtClean="0">
                <a:solidFill>
                  <a:srgbClr val="A8815A"/>
                </a:solidFill>
                <a:latin typeface="+mn-ea"/>
              </a:rPr>
              <a:t>2</a:t>
            </a:r>
            <a:r>
              <a:rPr lang="ko-KR" altLang="en-US" sz="2000" b="1" dirty="0" smtClean="0">
                <a:solidFill>
                  <a:srgbClr val="A8815A"/>
                </a:solidFill>
                <a:latin typeface="+mn-ea"/>
              </a:rPr>
              <a:t>호선 이용</a:t>
            </a:r>
            <a:endParaRPr lang="en-US" altLang="ko-KR" sz="2000" b="1" dirty="0" smtClean="0">
              <a:solidFill>
                <a:srgbClr val="A8815A"/>
              </a:solidFill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59632" y="6453336"/>
            <a:ext cx="6696744" cy="3067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1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&gt;</a:t>
            </a:r>
            <a:r>
              <a:rPr lang="ko-KR" altLang="en-US" sz="1100" b="1" dirty="0" err="1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서울메트로</a:t>
            </a:r>
            <a:r>
              <a:rPr lang="ko-KR" altLang="en-US" sz="11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 전체 대비 약</a:t>
            </a:r>
            <a:r>
              <a:rPr lang="en-US" altLang="ko-KR" sz="11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51.2%, </a:t>
            </a:r>
            <a:r>
              <a:rPr lang="ko-KR" altLang="en-US" sz="11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서울도시철도 전체 대비 약</a:t>
            </a:r>
            <a:r>
              <a:rPr lang="en-US" altLang="ko-KR" sz="11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85.4%, </a:t>
            </a:r>
            <a:r>
              <a:rPr lang="ko-KR" altLang="en-US" sz="11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전체 호선</a:t>
            </a:r>
            <a:r>
              <a:rPr lang="en-US" altLang="ko-KR" sz="11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(1-8</a:t>
            </a:r>
            <a:r>
              <a:rPr lang="ko-KR" altLang="en-US" sz="11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호선</a:t>
            </a:r>
            <a:r>
              <a:rPr lang="en-US" altLang="ko-KR" sz="11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) </a:t>
            </a:r>
            <a:r>
              <a:rPr lang="ko-KR" altLang="en-US" sz="11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대비 약 </a:t>
            </a:r>
            <a:r>
              <a:rPr lang="en-US" altLang="ko-KR" sz="1100" b="1" dirty="0" smtClean="0">
                <a:solidFill>
                  <a:srgbClr val="A8815A"/>
                </a:solidFill>
                <a:latin typeface="나눔명조" pitchFamily="18" charset="-127"/>
                <a:ea typeface="나눔명조" pitchFamily="18" charset="-127"/>
              </a:rPr>
              <a:t>32.0%</a:t>
            </a:r>
          </a:p>
        </p:txBody>
      </p:sp>
      <p:cxnSp>
        <p:nvCxnSpPr>
          <p:cNvPr id="14" name="직선 연결선 13"/>
          <p:cNvCxnSpPr/>
          <p:nvPr/>
        </p:nvCxnSpPr>
        <p:spPr>
          <a:xfrm>
            <a:off x="2851331" y="1988840"/>
            <a:ext cx="35208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2843808" y="620688"/>
            <a:ext cx="35208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17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764703"/>
            <a:ext cx="9144000" cy="1080121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사업소</a:t>
            </a:r>
            <a:r>
              <a:rPr lang="ko-KR" altLang="en-US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개</a:t>
            </a:r>
            <a:endParaRPr lang="ko-KR" altLang="en-US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55576" y="561454"/>
            <a:ext cx="7632848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보다 높은 효율성과 </a:t>
            </a:r>
            <a:r>
              <a:rPr lang="ko-KR" altLang="en-US" sz="3600" b="1" dirty="0" err="1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효과성을</a:t>
            </a:r>
            <a:r>
              <a:rPr lang="ko-KR" altLang="en-US" sz="36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보장</a:t>
            </a:r>
            <a:endParaRPr lang="en-US" altLang="ko-KR" sz="3600" b="1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59632" y="1290826"/>
            <a:ext cx="6696744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A8815A"/>
                </a:solidFill>
                <a:latin typeface="+mn-ea"/>
              </a:rPr>
              <a:t>기존 지하철 내 다양한 광고 매체들의 단점을 보완 </a:t>
            </a:r>
            <a:endParaRPr lang="en-US" altLang="ko-KR" sz="2000" b="1" dirty="0" smtClean="0">
              <a:solidFill>
                <a:srgbClr val="A8815A"/>
              </a:solidFill>
              <a:latin typeface="+mn-ea"/>
            </a:endParaRPr>
          </a:p>
        </p:txBody>
      </p:sp>
      <p:cxnSp>
        <p:nvCxnSpPr>
          <p:cNvPr id="14" name="직선 연결선 13"/>
          <p:cNvCxnSpPr/>
          <p:nvPr/>
        </p:nvCxnSpPr>
        <p:spPr>
          <a:xfrm>
            <a:off x="2779323" y="1988840"/>
            <a:ext cx="35208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2843808" y="620688"/>
            <a:ext cx="35208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User\Desktop\그림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632848" cy="420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0" y="6165304"/>
            <a:ext cx="914400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* 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옥외광고 효과측정모텔 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/ 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서범석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, 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옥외광고 효과측정 모델에 관한 연구  </a:t>
            </a:r>
            <a:r>
              <a:rPr lang="ko-KR" altLang="en-US" sz="1000" b="1" dirty="0" err="1" smtClean="0">
                <a:solidFill>
                  <a:srgbClr val="A8815A"/>
                </a:solidFill>
                <a:latin typeface="+mn-ea"/>
              </a:rPr>
              <a:t>접근성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 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= TMR(Target Market Reach) = KX = </a:t>
            </a:r>
            <a:r>
              <a:rPr lang="ko-KR" altLang="en-US" sz="1000" b="1" dirty="0" err="1" smtClean="0">
                <a:solidFill>
                  <a:srgbClr val="A8815A"/>
                </a:solidFill>
                <a:latin typeface="+mn-ea"/>
              </a:rPr>
              <a:t>소구대상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X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유효가시성</a:t>
            </a:r>
            <a:endParaRPr lang="en-US" altLang="ko-KR" sz="1000" b="1" dirty="0" smtClean="0">
              <a:solidFill>
                <a:srgbClr val="A8815A"/>
              </a:solidFill>
              <a:latin typeface="+mn-ea"/>
            </a:endParaRPr>
          </a:p>
          <a:p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   K= f(</a:t>
            </a:r>
            <a:r>
              <a:rPr lang="en-US" altLang="ko-KR" sz="1000" b="1" dirty="0" err="1" smtClean="0">
                <a:solidFill>
                  <a:srgbClr val="A8815A"/>
                </a:solidFill>
                <a:latin typeface="+mn-ea"/>
              </a:rPr>
              <a:t>a,b,c,d,e,f,g,h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) a:</a:t>
            </a:r>
            <a:r>
              <a:rPr lang="ko-KR" altLang="en-US" sz="1000" b="1" dirty="0" err="1" smtClean="0">
                <a:solidFill>
                  <a:srgbClr val="A8815A"/>
                </a:solidFill>
                <a:latin typeface="+mn-ea"/>
              </a:rPr>
              <a:t>타켓포함비율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, b: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정체도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, c: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현명도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,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 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d: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정면도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, e: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옥외광고의 크기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, f: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설치높이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, g:</a:t>
            </a:r>
            <a:r>
              <a:rPr lang="ko-KR" altLang="en-US" sz="1000" b="1" dirty="0" err="1" smtClean="0">
                <a:solidFill>
                  <a:srgbClr val="A8815A"/>
                </a:solidFill>
                <a:latin typeface="+mn-ea"/>
              </a:rPr>
              <a:t>구좌수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, h: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간섭도 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X= 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유동인구</a:t>
            </a:r>
            <a:endParaRPr lang="en-US" altLang="ko-KR" sz="1000" b="1" dirty="0" smtClean="0">
              <a:solidFill>
                <a:srgbClr val="A8815A"/>
              </a:solidFill>
              <a:latin typeface="+mn-ea"/>
            </a:endParaRPr>
          </a:p>
          <a:p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* 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효율성 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= 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광고효율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(CPM) = 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월 광고비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(cost) / </a:t>
            </a:r>
            <a:r>
              <a:rPr lang="ko-KR" altLang="en-US" sz="1000" b="1" dirty="0" err="1" smtClean="0">
                <a:solidFill>
                  <a:srgbClr val="A8815A"/>
                </a:solidFill>
                <a:latin typeface="+mn-ea"/>
              </a:rPr>
              <a:t>타켓</a:t>
            </a:r>
            <a:r>
              <a:rPr lang="ko-KR" altLang="en-US" sz="1000" b="1" dirty="0" smtClean="0">
                <a:solidFill>
                  <a:srgbClr val="A8815A"/>
                </a:solidFill>
                <a:latin typeface="+mn-ea"/>
              </a:rPr>
              <a:t> 이용객수</a:t>
            </a:r>
            <a:r>
              <a:rPr lang="en-US" altLang="ko-KR" sz="1000" b="1" dirty="0" smtClean="0">
                <a:solidFill>
                  <a:srgbClr val="A8815A"/>
                </a:solidFill>
                <a:latin typeface="+mn-ea"/>
              </a:rPr>
              <a:t>(GRPs) *1,000</a:t>
            </a:r>
          </a:p>
        </p:txBody>
      </p:sp>
      <p:pic>
        <p:nvPicPr>
          <p:cNvPr id="18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직선 연결선 19"/>
          <p:cNvCxnSpPr/>
          <p:nvPr/>
        </p:nvCxnSpPr>
        <p:spPr>
          <a:xfrm>
            <a:off x="2843808" y="1988840"/>
            <a:ext cx="35208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49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사업소</a:t>
            </a:r>
            <a:r>
              <a:rPr lang="ko-KR" altLang="en-US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개</a:t>
            </a:r>
            <a:endParaRPr lang="ko-KR" altLang="en-US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2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64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사업소</a:t>
            </a:r>
            <a:r>
              <a:rPr lang="ko-KR" altLang="en-US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개</a:t>
            </a:r>
            <a:endParaRPr lang="ko-KR" altLang="en-US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2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1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94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사업소개</a:t>
            </a:r>
          </a:p>
        </p:txBody>
      </p:sp>
      <p:pic>
        <p:nvPicPr>
          <p:cNvPr id="12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000696"/>
              </p:ext>
            </p:extLst>
          </p:nvPr>
        </p:nvGraphicFramePr>
        <p:xfrm>
          <a:off x="288032" y="2132856"/>
          <a:ext cx="8532440" cy="39426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532440"/>
              </a:tblGrid>
              <a:tr h="3942622">
                <a:tc>
                  <a:txBody>
                    <a:bodyPr/>
                    <a:lstStyle/>
                    <a:p>
                      <a:pPr algn="l" latinLnBrk="1"/>
                      <a:endParaRPr lang="en-US" altLang="ko-KR" sz="18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/>
                      <a:endParaRPr lang="en-US" altLang="ko-KR" sz="18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 반 기 업 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LG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전자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b="1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롯데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b="1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롯데캐피탈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b="1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비씨카드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신세계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노랑우산공제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중소기업중앙회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</a:p>
                    <a:p>
                      <a:pPr algn="l" latinLnBrk="1"/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         </a:t>
                      </a:r>
                      <a:endParaRPr lang="en-US" altLang="ko-KR" sz="1600" b="1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             </a:t>
                      </a:r>
                      <a:r>
                        <a:rPr lang="ko-KR" altLang="en-US" sz="1600" b="1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티몬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IBK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기업은행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예금보험공사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기상청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환경부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b="1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워너브라더스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디즈니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</a:p>
                    <a:p>
                      <a:pPr algn="l" latinLnBrk="1"/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         </a:t>
                      </a:r>
                    </a:p>
                    <a:p>
                      <a:pPr algn="l" latinLnBrk="1"/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             20</a:t>
                      </a:r>
                      <a:r>
                        <a:rPr lang="ko-KR" altLang="en-US" sz="1600" b="1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세기폭스사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UPI 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코리아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b="1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디에스디삼호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분양광고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), </a:t>
                      </a:r>
                      <a:r>
                        <a:rPr lang="ko-KR" altLang="en-US" sz="1600" b="1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제주드림티어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분양광고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),</a:t>
                      </a:r>
                    </a:p>
                    <a:p>
                      <a:pPr algn="l" latinLnBrk="1"/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           </a:t>
                      </a:r>
                    </a:p>
                    <a:p>
                      <a:pPr algn="l" latinLnBrk="1"/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             </a:t>
                      </a:r>
                      <a:r>
                        <a:rPr lang="en-US" altLang="ko-KR" sz="1600" b="1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etc</a:t>
                      </a:r>
                      <a:r>
                        <a:rPr lang="en-US" altLang="ko-KR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‥</a:t>
                      </a:r>
                      <a:endParaRPr lang="en-US" altLang="ko-KR" sz="1600" b="1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/>
                      <a:endParaRPr lang="en-US" altLang="ko-KR" sz="16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엔터테인먼트 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6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제이티엔플러스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b="1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롯데엔터테인먼트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b="1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비알게임즈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b="1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컴투스</a:t>
                      </a:r>
                      <a:endParaRPr lang="en-US" altLang="ko-KR" sz="1600" b="1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             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                KAKAO(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게임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), </a:t>
                      </a:r>
                      <a:r>
                        <a:rPr lang="ko-KR" altLang="en-US" sz="1600" b="1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더우주컴퍼니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b="1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아우딘퓨쳐스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클립서비스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en-US" altLang="ko-KR" sz="1600" b="1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etc</a:t>
                      </a:r>
                      <a:r>
                        <a:rPr lang="en-US" altLang="ko-KR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‥</a:t>
                      </a:r>
                      <a:endParaRPr lang="en-US" altLang="ko-KR" sz="1400" b="1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endParaRPr lang="en-US" altLang="ko-KR" sz="1600" b="1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</a:t>
                      </a:r>
                      <a:endParaRPr lang="ko-KR" altLang="en-US" sz="16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8844" marR="78844" marT="39422" marB="394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79512" y="829161"/>
            <a:ext cx="533914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S-MAP (Media Art Platform)</a:t>
            </a:r>
          </a:p>
          <a:p>
            <a:endParaRPr lang="en-US" altLang="ko-KR" sz="1200" b="1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  <a:p>
            <a:r>
              <a:rPr lang="ko-KR" altLang="en-US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대표적인 현황 및 실적</a:t>
            </a:r>
            <a:endParaRPr lang="en-US" altLang="ko-KR" sz="2400" b="1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6093296"/>
            <a:ext cx="5339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* 2016~2017</a:t>
            </a:r>
            <a:r>
              <a:rPr lang="ko-KR" altLang="en-US" sz="16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년  진행업체 현황</a:t>
            </a:r>
            <a:endParaRPr lang="en-US" altLang="ko-KR" sz="1600" b="1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737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0"/>
            <a:ext cx="9180512" cy="6858000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5496" y="-27384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03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107504" y="620688"/>
            <a:ext cx="1656184" cy="0"/>
          </a:xfrm>
          <a:prstGeom prst="line">
            <a:avLst/>
          </a:prstGeom>
          <a:ln>
            <a:solidFill>
              <a:srgbClr val="A8815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7504" y="764704"/>
            <a:ext cx="1656184" cy="369332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상세 내용</a:t>
            </a:r>
          </a:p>
        </p:txBody>
      </p:sp>
      <p:pic>
        <p:nvPicPr>
          <p:cNvPr id="11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2987823" y="2240868"/>
            <a:ext cx="3240361" cy="2916324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ko-KR" sz="6000" b="1" dirty="0" smtClean="0">
                <a:solidFill>
                  <a:schemeClr val="bg1"/>
                </a:solidFill>
                <a:latin typeface="나눔명조 ExtraBold" pitchFamily="18" charset="-127"/>
                <a:ea typeface="나눔명조 ExtraBold" pitchFamily="18" charset="-127"/>
              </a:rPr>
              <a:t>S-MAP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2807805" y="2078851"/>
            <a:ext cx="612067" cy="612067"/>
          </a:xfrm>
          <a:prstGeom prst="rect">
            <a:avLst/>
          </a:prstGeom>
          <a:solidFill>
            <a:schemeClr val="bg1">
              <a:alpha val="54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442489" y="5229200"/>
            <a:ext cx="42590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Media Art Platform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93099" y="1484784"/>
            <a:ext cx="6419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The Next Future of Digital Signage</a:t>
            </a:r>
          </a:p>
        </p:txBody>
      </p:sp>
    </p:spTree>
    <p:extLst>
      <p:ext uri="{BB962C8B-B14F-4D97-AF65-F5344CB8AC3E}">
        <p14:creationId xmlns:p14="http://schemas.microsoft.com/office/powerpoint/2010/main" val="416000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/>
          <p:cNvSpPr/>
          <p:nvPr/>
        </p:nvSpPr>
        <p:spPr>
          <a:xfrm>
            <a:off x="971600" y="0"/>
            <a:ext cx="8208912" cy="6858000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7504" y="116632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제안</a:t>
            </a:r>
            <a:endParaRPr lang="en-US" altLang="ko-KR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목</a:t>
            </a:r>
            <a:r>
              <a:rPr lang="ko-KR" altLang="en-US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차</a:t>
            </a:r>
            <a:endParaRPr lang="en-US" altLang="ko-KR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95936" y="1044025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01</a:t>
            </a:r>
          </a:p>
        </p:txBody>
      </p:sp>
      <p:cxnSp>
        <p:nvCxnSpPr>
          <p:cNvPr id="21" name="직선 연결선 20"/>
          <p:cNvCxnSpPr/>
          <p:nvPr/>
        </p:nvCxnSpPr>
        <p:spPr>
          <a:xfrm>
            <a:off x="3779912" y="1692097"/>
            <a:ext cx="1656184" cy="0"/>
          </a:xfrm>
          <a:prstGeom prst="line">
            <a:avLst/>
          </a:prstGeom>
          <a:ln>
            <a:solidFill>
              <a:srgbClr val="A8815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19872" y="1764105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 smtClean="0">
                <a:solidFill>
                  <a:schemeClr val="bg1"/>
                </a:solidFill>
                <a:latin typeface="+mn-ea"/>
              </a:rPr>
              <a:t>회사개요</a:t>
            </a:r>
            <a:endParaRPr lang="ko-KR" altLang="en-US" sz="3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995936" y="2700209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419872" y="3420289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 smtClean="0">
                <a:solidFill>
                  <a:schemeClr val="bg1"/>
                </a:solidFill>
                <a:latin typeface="+mn-ea"/>
              </a:rPr>
              <a:t>사업 소개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95936" y="4284385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419872" y="5004465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 smtClean="0">
                <a:solidFill>
                  <a:schemeClr val="bg1"/>
                </a:solidFill>
                <a:latin typeface="+mn-ea"/>
              </a:rPr>
              <a:t>상세 내</a:t>
            </a:r>
            <a:r>
              <a:rPr lang="ko-KR" altLang="en-US" sz="3200" b="1" dirty="0">
                <a:solidFill>
                  <a:schemeClr val="bg1"/>
                </a:solidFill>
                <a:latin typeface="+mn-ea"/>
              </a:rPr>
              <a:t>용</a:t>
            </a:r>
            <a:endParaRPr lang="ko-KR" altLang="en-US" sz="3200" b="1" dirty="0" smtClean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41" name="직선 연결선 40"/>
          <p:cNvCxnSpPr/>
          <p:nvPr/>
        </p:nvCxnSpPr>
        <p:spPr>
          <a:xfrm>
            <a:off x="3779912" y="3348281"/>
            <a:ext cx="1656184" cy="0"/>
          </a:xfrm>
          <a:prstGeom prst="line">
            <a:avLst/>
          </a:prstGeom>
          <a:ln>
            <a:solidFill>
              <a:srgbClr val="A8815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>
            <a:off x="3779912" y="4932457"/>
            <a:ext cx="1656184" cy="0"/>
          </a:xfrm>
          <a:prstGeom prst="line">
            <a:avLst/>
          </a:prstGeom>
          <a:ln>
            <a:solidFill>
              <a:srgbClr val="A8815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상세내용</a:t>
            </a:r>
          </a:p>
        </p:txBody>
      </p:sp>
      <p:pic>
        <p:nvPicPr>
          <p:cNvPr id="12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S-MAP 제안서 (NEW)\A4 제안서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52317" y="-566937"/>
            <a:ext cx="5040562" cy="914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타원 7"/>
          <p:cNvSpPr/>
          <p:nvPr/>
        </p:nvSpPr>
        <p:spPr>
          <a:xfrm>
            <a:off x="6516216" y="908720"/>
            <a:ext cx="432048" cy="432048"/>
          </a:xfrm>
          <a:prstGeom prst="ellipse">
            <a:avLst/>
          </a:prstGeom>
          <a:solidFill>
            <a:schemeClr val="bg1"/>
          </a:solidFill>
          <a:ln w="76200" cmpd="thinThick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464982" y="1017022"/>
            <a:ext cx="5552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chemeClr val="tx2">
                    <a:lumMod val="75000"/>
                    <a:alpha val="97000"/>
                  </a:schemeClr>
                </a:solidFill>
                <a:latin typeface="나눔명조"/>
                <a:ea typeface="-윤고딕350" panose="02030504000101010101" pitchFamily="18" charset="-127"/>
              </a:rPr>
              <a:t>1</a:t>
            </a:r>
            <a:r>
              <a:rPr lang="ko-KR" altLang="en-US" sz="800" b="1" dirty="0">
                <a:solidFill>
                  <a:schemeClr val="tx2">
                    <a:lumMod val="75000"/>
                    <a:alpha val="97000"/>
                  </a:schemeClr>
                </a:solidFill>
                <a:latin typeface="나눔명조"/>
                <a:ea typeface="-윤고딕350" panose="02030504000101010101" pitchFamily="18" charset="-127"/>
              </a:rPr>
              <a:t>호선</a:t>
            </a:r>
            <a:endParaRPr lang="en-US" altLang="ko-KR" sz="800" b="1" dirty="0">
              <a:solidFill>
                <a:schemeClr val="tx2">
                  <a:lumMod val="75000"/>
                  <a:alpha val="97000"/>
                </a:schemeClr>
              </a:solidFill>
              <a:latin typeface="나눔명조"/>
              <a:ea typeface="-윤고딕350" panose="02030504000101010101" pitchFamily="18" charset="-127"/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7225909" y="908720"/>
            <a:ext cx="432048" cy="432048"/>
          </a:xfrm>
          <a:prstGeom prst="ellipse">
            <a:avLst/>
          </a:prstGeom>
          <a:solidFill>
            <a:schemeClr val="bg1"/>
          </a:solidFill>
          <a:ln w="76200" cmpd="thinThick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164288" y="1017022"/>
            <a:ext cx="5552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rgbClr val="00B050">
                    <a:alpha val="97000"/>
                  </a:srgbClr>
                </a:solidFill>
                <a:latin typeface="나눔명조"/>
                <a:ea typeface="-윤고딕350" panose="02030504000101010101" pitchFamily="18" charset="-127"/>
              </a:rPr>
              <a:t>2</a:t>
            </a:r>
            <a:r>
              <a:rPr lang="ko-KR" altLang="en-US" sz="800" b="1" dirty="0">
                <a:solidFill>
                  <a:srgbClr val="00B050">
                    <a:alpha val="97000"/>
                  </a:srgbClr>
                </a:solidFill>
                <a:latin typeface="나눔명조"/>
                <a:ea typeface="-윤고딕350" panose="02030504000101010101" pitchFamily="18" charset="-127"/>
              </a:rPr>
              <a:t>호선</a:t>
            </a:r>
            <a:endParaRPr lang="en-US" altLang="ko-KR" sz="800" b="1" dirty="0">
              <a:solidFill>
                <a:srgbClr val="00B050">
                  <a:alpha val="97000"/>
                </a:srgbClr>
              </a:solidFill>
              <a:latin typeface="나눔명조"/>
              <a:ea typeface="-윤고딕350" panose="02030504000101010101" pitchFamily="18" charset="-127"/>
            </a:endParaRPr>
          </a:p>
        </p:txBody>
      </p:sp>
      <p:sp>
        <p:nvSpPr>
          <p:cNvPr id="18" name="타원 17"/>
          <p:cNvSpPr/>
          <p:nvPr/>
        </p:nvSpPr>
        <p:spPr>
          <a:xfrm>
            <a:off x="7884368" y="908720"/>
            <a:ext cx="432048" cy="432048"/>
          </a:xfrm>
          <a:prstGeom prst="ellipse">
            <a:avLst/>
          </a:prstGeom>
          <a:solidFill>
            <a:schemeClr val="bg1"/>
          </a:solidFill>
          <a:ln w="76200" cmpd="thinThick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7833134" y="1017022"/>
            <a:ext cx="5552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chemeClr val="accent6">
                    <a:lumMod val="75000"/>
                    <a:alpha val="97000"/>
                  </a:schemeClr>
                </a:solidFill>
                <a:latin typeface="나눔명조"/>
                <a:ea typeface="-윤고딕350" panose="02030504000101010101" pitchFamily="18" charset="-127"/>
              </a:rPr>
              <a:t>3</a:t>
            </a:r>
            <a:r>
              <a:rPr lang="ko-KR" altLang="en-US" sz="800" b="1" dirty="0">
                <a:solidFill>
                  <a:schemeClr val="accent6">
                    <a:lumMod val="75000"/>
                    <a:alpha val="97000"/>
                  </a:schemeClr>
                </a:solidFill>
                <a:latin typeface="나눔명조"/>
                <a:ea typeface="-윤고딕350" panose="02030504000101010101" pitchFamily="18" charset="-127"/>
              </a:rPr>
              <a:t>호선</a:t>
            </a:r>
            <a:endParaRPr lang="en-US" altLang="ko-KR" sz="800" b="1" dirty="0">
              <a:solidFill>
                <a:schemeClr val="accent6">
                  <a:lumMod val="75000"/>
                  <a:alpha val="97000"/>
                </a:schemeClr>
              </a:solidFill>
              <a:latin typeface="나눔명조"/>
              <a:ea typeface="-윤고딕350" panose="02030504000101010101" pitchFamily="18" charset="-127"/>
            </a:endParaRPr>
          </a:p>
        </p:txBody>
      </p:sp>
      <p:sp>
        <p:nvSpPr>
          <p:cNvPr id="21" name="타원 20"/>
          <p:cNvSpPr/>
          <p:nvPr/>
        </p:nvSpPr>
        <p:spPr>
          <a:xfrm>
            <a:off x="8532440" y="908720"/>
            <a:ext cx="432048" cy="432048"/>
          </a:xfrm>
          <a:prstGeom prst="ellipse">
            <a:avLst/>
          </a:prstGeom>
          <a:solidFill>
            <a:schemeClr val="bg1"/>
          </a:solidFill>
          <a:ln w="76200" cmpd="thinThick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8481206" y="1017022"/>
            <a:ext cx="5552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rgbClr val="0070C0">
                    <a:alpha val="97000"/>
                  </a:srgbClr>
                </a:solidFill>
                <a:latin typeface="나눔명조"/>
                <a:ea typeface="-윤고딕350" panose="02030504000101010101" pitchFamily="18" charset="-127"/>
              </a:rPr>
              <a:t>4</a:t>
            </a:r>
            <a:r>
              <a:rPr lang="ko-KR" altLang="en-US" sz="800" b="1" dirty="0">
                <a:solidFill>
                  <a:srgbClr val="0070C0">
                    <a:alpha val="97000"/>
                  </a:srgbClr>
                </a:solidFill>
                <a:latin typeface="나눔명조"/>
                <a:ea typeface="-윤고딕350" panose="02030504000101010101" pitchFamily="18" charset="-127"/>
              </a:rPr>
              <a:t>호선</a:t>
            </a:r>
            <a:endParaRPr lang="en-US" altLang="ko-KR" sz="800" b="1" dirty="0">
              <a:solidFill>
                <a:srgbClr val="0070C0">
                  <a:alpha val="97000"/>
                </a:srgbClr>
              </a:solidFill>
              <a:latin typeface="나눔명조"/>
              <a:ea typeface="-윤고딕350" panose="02030504000101010101" pitchFamily="18" charset="-127"/>
            </a:endParaRPr>
          </a:p>
        </p:txBody>
      </p:sp>
      <p:sp>
        <p:nvSpPr>
          <p:cNvPr id="3" name="타원 2"/>
          <p:cNvSpPr/>
          <p:nvPr/>
        </p:nvSpPr>
        <p:spPr>
          <a:xfrm>
            <a:off x="2466984" y="1000617"/>
            <a:ext cx="216024" cy="216024"/>
          </a:xfrm>
          <a:prstGeom prst="ellipse">
            <a:avLst/>
          </a:prstGeom>
          <a:solidFill>
            <a:srgbClr val="FFFA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6350">
                <a:solidFill>
                  <a:schemeClr val="tx1"/>
                </a:solidFill>
              </a:ln>
            </a:endParaRPr>
          </a:p>
        </p:txBody>
      </p:sp>
      <p:sp>
        <p:nvSpPr>
          <p:cNvPr id="25" name="타원 24"/>
          <p:cNvSpPr/>
          <p:nvPr/>
        </p:nvSpPr>
        <p:spPr>
          <a:xfrm>
            <a:off x="3259072" y="1000617"/>
            <a:ext cx="216024" cy="216024"/>
          </a:xfrm>
          <a:prstGeom prst="ellipse">
            <a:avLst/>
          </a:prstGeom>
          <a:solidFill>
            <a:srgbClr val="FFFA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6350">
                <a:solidFill>
                  <a:schemeClr val="tx1"/>
                </a:solidFill>
              </a:ln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959386"/>
            <a:ext cx="326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/>
              <a:t>N</a:t>
            </a:r>
            <a:endParaRPr lang="ko-KR" altLang="en-US" sz="1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2538992" y="900880"/>
            <a:ext cx="739300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latin typeface="나눔명조" pitchFamily="18" charset="-127"/>
                <a:ea typeface="나눔명조" pitchFamily="18" charset="-127"/>
              </a:rPr>
              <a:t>수</a:t>
            </a:r>
            <a:r>
              <a:rPr lang="ko-KR" altLang="en-US" sz="1400" b="1" dirty="0">
                <a:latin typeface="나눔명조" pitchFamily="18" charset="-127"/>
                <a:ea typeface="나눔명조" pitchFamily="18" charset="-127"/>
              </a:rPr>
              <a:t>량</a:t>
            </a:r>
            <a:endParaRPr lang="en-US" altLang="ko-KR" sz="1400" b="1" dirty="0" smtClean="0"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50300" y="881862"/>
            <a:ext cx="936104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latin typeface="나눔명조" pitchFamily="18" charset="-127"/>
                <a:ea typeface="나눔명조" pitchFamily="18" charset="-127"/>
              </a:rPr>
              <a:t>환승</a:t>
            </a:r>
            <a:r>
              <a:rPr lang="ko-KR" altLang="en-US" sz="1400" b="1" dirty="0">
                <a:latin typeface="나눔명조" pitchFamily="18" charset="-127"/>
                <a:ea typeface="나눔명조" pitchFamily="18" charset="-127"/>
              </a:rPr>
              <a:t>역</a:t>
            </a:r>
            <a:endParaRPr lang="en-US" altLang="ko-KR" sz="1400" b="1" dirty="0" smtClean="0"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-36512" y="766445"/>
            <a:ext cx="295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 err="1" smtClean="0">
                <a:solidFill>
                  <a:schemeClr val="bg1"/>
                </a:solidFill>
                <a:latin typeface="+mn-ea"/>
              </a:rPr>
              <a:t>설치역</a:t>
            </a:r>
            <a:r>
              <a:rPr lang="ko-KR" altLang="en-US" sz="2400" b="1" dirty="0" smtClean="0">
                <a:solidFill>
                  <a:schemeClr val="bg1"/>
                </a:solidFill>
                <a:latin typeface="+mn-ea"/>
              </a:rPr>
              <a:t> 상세 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</a:rPr>
              <a:t>1/2</a:t>
            </a:r>
            <a:endParaRPr lang="en-US" altLang="ko-KR" sz="24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6160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상세내용</a:t>
            </a:r>
          </a:p>
        </p:txBody>
      </p:sp>
      <p:pic>
        <p:nvPicPr>
          <p:cNvPr id="12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PC\Documents\업무\AD Propose\최종 작업\ADPROPOSE_IMG\ADPROPOSE SMAP_IMG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" t="15003" r="5098" b="6758"/>
          <a:stretch/>
        </p:blipFill>
        <p:spPr bwMode="auto">
          <a:xfrm>
            <a:off x="0" y="1313185"/>
            <a:ext cx="9144000" cy="521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-36512" y="692696"/>
            <a:ext cx="3096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 err="1" smtClean="0">
                <a:solidFill>
                  <a:schemeClr val="bg1"/>
                </a:solidFill>
                <a:latin typeface="+mn-ea"/>
              </a:rPr>
              <a:t>설치역</a:t>
            </a:r>
            <a:r>
              <a:rPr lang="ko-KR" altLang="en-US" sz="2400" b="1" dirty="0" smtClean="0">
                <a:solidFill>
                  <a:schemeClr val="bg1"/>
                </a:solidFill>
                <a:latin typeface="+mn-ea"/>
              </a:rPr>
              <a:t> 상세 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</a:rPr>
              <a:t>2/2</a:t>
            </a:r>
            <a:endParaRPr lang="en-US" altLang="ko-KR" sz="24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2147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상세내용</a:t>
            </a:r>
          </a:p>
        </p:txBody>
      </p:sp>
      <p:pic>
        <p:nvPicPr>
          <p:cNvPr id="12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지하철 1,2,3,4호선\티켓발매\20161209_1342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871296"/>
            <a:ext cx="5187099" cy="291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User\Desktop\지하철 1,2,3,4호선\티켓발매\20161209_1433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450" y="3823624"/>
            <a:ext cx="5187099" cy="291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61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상세내용</a:t>
            </a:r>
          </a:p>
        </p:txBody>
      </p:sp>
      <p:pic>
        <p:nvPicPr>
          <p:cNvPr id="12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User\Desktop\S-MAP 제안서\사진\지하철 1,2,3,4호선\정거장\압구정역\20161209_1446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943" y="886408"/>
            <a:ext cx="5160234" cy="290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User\Desktop\지하철 1,2,3,4호선\승강장\20161209_1423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943" y="3861048"/>
            <a:ext cx="5166345" cy="2906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61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상세내용</a:t>
            </a:r>
          </a:p>
        </p:txBody>
      </p:sp>
      <p:pic>
        <p:nvPicPr>
          <p:cNvPr id="12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지하철 1,2,3,4호선\승강장\20161209_142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1" y="922221"/>
            <a:ext cx="4968552" cy="279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User\Desktop\지하철 1,2,3,4호선\승강장\20161209_1425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1" y="3756646"/>
            <a:ext cx="4968552" cy="298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61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상세내용</a:t>
            </a:r>
          </a:p>
        </p:txBody>
      </p:sp>
      <p:pic>
        <p:nvPicPr>
          <p:cNvPr id="12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ser\Desktop\지하철 1,2,3,4호선\대합실\20161209_134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913221"/>
            <a:ext cx="5112567" cy="287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User\Desktop\지하철 1,2,3,4호선\티켓발매\20161209_1433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861048"/>
            <a:ext cx="5112568" cy="287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99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상세내용</a:t>
            </a:r>
          </a:p>
        </p:txBody>
      </p:sp>
      <p:pic>
        <p:nvPicPr>
          <p:cNvPr id="12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티켓발매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18120"/>
            <a:ext cx="5823248" cy="582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99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상세내용</a:t>
            </a:r>
          </a:p>
        </p:txBody>
      </p:sp>
      <p:pic>
        <p:nvPicPr>
          <p:cNvPr id="12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승강장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08720"/>
            <a:ext cx="583264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30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2987824" y="2564904"/>
            <a:ext cx="3240360" cy="720080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ko-KR" altLang="en-US" sz="44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감사합니다</a:t>
            </a:r>
            <a:endParaRPr lang="en-US" altLang="ko-KR" sz="4400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843808" y="2420888"/>
            <a:ext cx="288032" cy="288032"/>
          </a:xfrm>
          <a:prstGeom prst="rect">
            <a:avLst/>
          </a:prstGeom>
          <a:solidFill>
            <a:schemeClr val="bg1">
              <a:alpha val="54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6557040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128284" y="4221088"/>
            <a:ext cx="194421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rgbClr val="4F4F4F"/>
                </a:solidFill>
                <a:latin typeface="+mn-ea"/>
              </a:rPr>
              <a:t>우 승 목</a:t>
            </a:r>
            <a:endParaRPr lang="en-US" altLang="ko-KR" sz="1000" dirty="0" smtClean="0">
              <a:solidFill>
                <a:srgbClr val="4F4F4F"/>
              </a:solidFill>
              <a:latin typeface="+mn-ea"/>
            </a:endParaRPr>
          </a:p>
          <a:p>
            <a:endParaRPr lang="en-US" altLang="ko-KR" sz="100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대리 </a:t>
            </a:r>
            <a:r>
              <a:rPr lang="en-US" altLang="ko-KR" sz="10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/ Assistant Manager</a:t>
            </a:r>
          </a:p>
          <a:p>
            <a:endParaRPr lang="en-US" altLang="ko-KR" sz="10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r>
              <a:rPr lang="en-US" altLang="ko-KR" sz="1000" dirty="0" smtClean="0">
                <a:solidFill>
                  <a:srgbClr val="4F4F4F"/>
                </a:solidFill>
                <a:latin typeface="+mn-ea"/>
              </a:rPr>
              <a:t>M</a:t>
            </a:r>
            <a:r>
              <a:rPr lang="en-US" altLang="ko-KR" sz="10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+82-(0)10.4065.5803</a:t>
            </a:r>
          </a:p>
          <a:p>
            <a:r>
              <a:rPr lang="en-US" altLang="ko-KR" sz="1000" dirty="0" smtClean="0">
                <a:solidFill>
                  <a:srgbClr val="4F4F4F"/>
                </a:solidFill>
                <a:latin typeface="+mn-ea"/>
              </a:rPr>
              <a:t>T </a:t>
            </a:r>
            <a:r>
              <a:rPr lang="en-US" altLang="ko-KR" sz="10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+82-(0)70.5034.3692</a:t>
            </a:r>
          </a:p>
          <a:p>
            <a:r>
              <a:rPr lang="en-US" altLang="ko-KR" sz="1000" dirty="0" smtClean="0">
                <a:solidFill>
                  <a:srgbClr val="4F4F4F"/>
                </a:solidFill>
                <a:latin typeface="+mn-ea"/>
              </a:rPr>
              <a:t>F</a:t>
            </a:r>
            <a:r>
              <a:rPr lang="en-US" altLang="ko-KR" sz="10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+82-(0)502.797.1092</a:t>
            </a:r>
          </a:p>
          <a:p>
            <a:endParaRPr lang="en-US" altLang="ko-KR" sz="100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r>
              <a:rPr lang="en-US" altLang="ko-KR" sz="10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seungmok.woo@koreanw.com</a:t>
            </a:r>
          </a:p>
          <a:p>
            <a:endParaRPr lang="en-US" altLang="ko-KR" sz="100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r>
              <a:rPr lang="en-US" altLang="ko-KR" sz="1000" dirty="0" smtClean="0">
                <a:solidFill>
                  <a:srgbClr val="4F4F4F"/>
                </a:solidFill>
                <a:latin typeface="+mn-ea"/>
              </a:rPr>
              <a:t>(</a:t>
            </a:r>
            <a:r>
              <a:rPr lang="ko-KR" altLang="en-US" sz="1000" dirty="0" smtClean="0">
                <a:solidFill>
                  <a:srgbClr val="4F4F4F"/>
                </a:solidFill>
                <a:latin typeface="+mn-ea"/>
              </a:rPr>
              <a:t>주</a:t>
            </a:r>
            <a:r>
              <a:rPr lang="en-US" altLang="ko-KR" sz="1000" dirty="0" smtClean="0">
                <a:solidFill>
                  <a:srgbClr val="4F4F4F"/>
                </a:solidFill>
                <a:latin typeface="+mn-ea"/>
              </a:rPr>
              <a:t>)</a:t>
            </a:r>
            <a:r>
              <a:rPr lang="ko-KR" altLang="en-US" sz="1000" dirty="0" err="1" smtClean="0">
                <a:solidFill>
                  <a:srgbClr val="4F4F4F"/>
                </a:solidFill>
                <a:latin typeface="+mn-ea"/>
              </a:rPr>
              <a:t>코리아네트웍스</a:t>
            </a:r>
            <a:endParaRPr lang="en-US" altLang="ko-KR" sz="1000" dirty="0" smtClean="0">
              <a:solidFill>
                <a:srgbClr val="4F4F4F"/>
              </a:solidFill>
              <a:latin typeface="+mn-ea"/>
            </a:endParaRPr>
          </a:p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서울시 강남구 대치동 </a:t>
            </a:r>
            <a:r>
              <a:rPr lang="en-US" altLang="ko-KR" sz="10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943-12</a:t>
            </a:r>
          </a:p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                  </a:t>
            </a:r>
            <a:r>
              <a:rPr lang="ko-KR" altLang="en-US" sz="100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금원빌딩</a:t>
            </a:r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lang="en-US" altLang="ko-KR" sz="10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6</a:t>
            </a:r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층</a:t>
            </a:r>
            <a:endParaRPr lang="en-US" altLang="ko-KR" sz="10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987823" y="2240868"/>
            <a:ext cx="3240361" cy="2916324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ko-KR" sz="6000" b="1" dirty="0" smtClean="0">
                <a:solidFill>
                  <a:schemeClr val="bg1"/>
                </a:solidFill>
                <a:latin typeface="나눔명조 ExtraBold" pitchFamily="18" charset="-127"/>
                <a:ea typeface="나눔명조 ExtraBold" pitchFamily="18" charset="-127"/>
              </a:rPr>
              <a:t>S-MAP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496" y="-27384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01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107504" y="620688"/>
            <a:ext cx="1656184" cy="0"/>
          </a:xfrm>
          <a:prstGeom prst="line">
            <a:avLst/>
          </a:prstGeom>
          <a:ln>
            <a:solidFill>
              <a:srgbClr val="A8815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7504" y="764704"/>
            <a:ext cx="1656184" cy="369332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회사 개요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2807805" y="2078851"/>
            <a:ext cx="612067" cy="612067"/>
          </a:xfrm>
          <a:prstGeom prst="rect">
            <a:avLst/>
          </a:prstGeom>
          <a:solidFill>
            <a:schemeClr val="bg1">
              <a:alpha val="54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2442489" y="5229200"/>
            <a:ext cx="42590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Media Art Platform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93099" y="1484784"/>
            <a:ext cx="6419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The Next Future of Digital Signage</a:t>
            </a:r>
          </a:p>
        </p:txBody>
      </p:sp>
      <p:pic>
        <p:nvPicPr>
          <p:cNvPr id="11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82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7584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회사개요</a:t>
            </a:r>
          </a:p>
        </p:txBody>
      </p:sp>
      <p:pic>
        <p:nvPicPr>
          <p:cNvPr id="16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그림 20" descr="20151209_190440.jpg"/>
          <p:cNvPicPr>
            <a:picLocks noChangeAspect="1"/>
          </p:cNvPicPr>
          <p:nvPr/>
        </p:nvPicPr>
        <p:blipFill>
          <a:blip r:embed="rId3" cstate="print"/>
          <a:srcRect b="6845"/>
          <a:stretch>
            <a:fillRect/>
          </a:stretch>
        </p:blipFill>
        <p:spPr>
          <a:xfrm>
            <a:off x="6355254" y="985854"/>
            <a:ext cx="2537226" cy="3471994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22" name="그림 21" descr="조직도.jpg"/>
          <p:cNvPicPr>
            <a:picLocks noChangeAspect="1"/>
          </p:cNvPicPr>
          <p:nvPr/>
        </p:nvPicPr>
        <p:blipFill>
          <a:blip r:embed="rId4" cstate="print"/>
          <a:srcRect l="18473" t="28859" r="18641" b="17455"/>
          <a:stretch>
            <a:fillRect/>
          </a:stretch>
        </p:blipFill>
        <p:spPr>
          <a:xfrm>
            <a:off x="3419872" y="1006591"/>
            <a:ext cx="2791908" cy="3430521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</p:pic>
      <p:pic>
        <p:nvPicPr>
          <p:cNvPr id="26" name="그림 25" descr="연혁.jpg"/>
          <p:cNvPicPr>
            <a:picLocks noChangeAspect="1"/>
          </p:cNvPicPr>
          <p:nvPr/>
        </p:nvPicPr>
        <p:blipFill>
          <a:blip r:embed="rId5" cstate="print"/>
          <a:srcRect l="21644" t="57257" r="24535" b="20525"/>
          <a:stretch>
            <a:fillRect/>
          </a:stretch>
        </p:blipFill>
        <p:spPr>
          <a:xfrm>
            <a:off x="273360" y="1005423"/>
            <a:ext cx="2930488" cy="3431689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</p:pic>
      <p:sp>
        <p:nvSpPr>
          <p:cNvPr id="27" name="TextBox 26"/>
          <p:cNvSpPr txBox="1"/>
          <p:nvPr/>
        </p:nvSpPr>
        <p:spPr>
          <a:xfrm>
            <a:off x="251520" y="4433044"/>
            <a:ext cx="8728791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*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국내 가전 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3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사 마케팅기획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(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판매금융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-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할부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/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리스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/</a:t>
            </a:r>
            <a:r>
              <a:rPr lang="ko-KR" altLang="en-US" sz="1200" b="1" dirty="0" err="1" smtClean="0">
                <a:solidFill>
                  <a:srgbClr val="A8815A"/>
                </a:solidFill>
                <a:latin typeface="+mn-ea"/>
              </a:rPr>
              <a:t>렌탈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)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파트 경력직으로 임원진 구성 </a:t>
            </a:r>
            <a:endParaRPr lang="en-US" altLang="ko-KR" sz="1200" b="1" dirty="0" smtClean="0">
              <a:solidFill>
                <a:srgbClr val="A8815A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*2011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년 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3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월 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KT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금호렌터카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(</a:t>
            </a:r>
            <a:r>
              <a:rPr lang="ko-KR" altLang="en-US" sz="1200" b="1" dirty="0" err="1" smtClean="0">
                <a:solidFill>
                  <a:srgbClr val="A8815A"/>
                </a:solidFill>
                <a:latin typeface="+mn-ea"/>
              </a:rPr>
              <a:t>롯데렌터카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),</a:t>
            </a:r>
            <a:r>
              <a:rPr lang="ko-KR" altLang="en-US" sz="1200" b="1" dirty="0" err="1" smtClean="0">
                <a:solidFill>
                  <a:srgbClr val="A8815A"/>
                </a:solidFill>
                <a:latin typeface="+mn-ea"/>
              </a:rPr>
              <a:t>아주렌터가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,SK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렌터카의 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B2C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파트의 </a:t>
            </a:r>
            <a:r>
              <a:rPr lang="ko-KR" altLang="en-US" sz="1200" b="1" dirty="0" err="1" smtClean="0">
                <a:solidFill>
                  <a:srgbClr val="A8815A"/>
                </a:solidFill>
                <a:latin typeface="+mn-ea"/>
              </a:rPr>
              <a:t>장기렌트카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 시장 활성화 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Biz. 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컨설팅 요청</a:t>
            </a:r>
            <a:r>
              <a:rPr lang="en-US" altLang="ko-KR" sz="1200" b="1" dirty="0">
                <a:solidFill>
                  <a:srgbClr val="A8815A"/>
                </a:solidFill>
                <a:latin typeface="+mn-ea"/>
              </a:rPr>
              <a:t> 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 *2012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년 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5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월 설립 홈쇼핑을 통한 장기렌터카 </a:t>
            </a:r>
            <a:r>
              <a:rPr lang="ko-KR" altLang="en-US" sz="1200" b="1" dirty="0" err="1" smtClean="0">
                <a:solidFill>
                  <a:srgbClr val="A8815A"/>
                </a:solidFill>
                <a:latin typeface="+mn-ea"/>
              </a:rPr>
              <a:t>런칭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 및 운영기획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, 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자체 영업조직을 통한 판매 시스템 구축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(2015.12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공로상 수상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*2015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년 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10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월 </a:t>
            </a:r>
            <a:r>
              <a:rPr lang="ko-KR" altLang="en-US" sz="1200" b="1" dirty="0" err="1" smtClean="0">
                <a:solidFill>
                  <a:srgbClr val="A8815A"/>
                </a:solidFill>
                <a:latin typeface="+mn-ea"/>
              </a:rPr>
              <a:t>지스마트글로벌과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 </a:t>
            </a:r>
            <a:r>
              <a:rPr lang="ko-KR" altLang="en-US" sz="1200" b="1" dirty="0" err="1" smtClean="0">
                <a:solidFill>
                  <a:srgbClr val="A8815A"/>
                </a:solidFill>
                <a:latin typeface="+mn-ea"/>
              </a:rPr>
              <a:t>지글라스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 중소형 판매금융 상품 개발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(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운용 </a:t>
            </a:r>
            <a:r>
              <a:rPr lang="ko-KR" altLang="en-US" sz="1200" b="1" dirty="0" err="1" smtClean="0">
                <a:solidFill>
                  <a:srgbClr val="A8815A"/>
                </a:solidFill>
                <a:latin typeface="+mn-ea"/>
              </a:rPr>
              <a:t>렌탈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*2015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년</a:t>
            </a:r>
            <a:r>
              <a:rPr lang="en-US" altLang="ko-KR" sz="1200" b="1" dirty="0">
                <a:solidFill>
                  <a:srgbClr val="A8815A"/>
                </a:solidFill>
                <a:latin typeface="+mn-ea"/>
              </a:rPr>
              <a:t> 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12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월 새로운 플랫폼 </a:t>
            </a:r>
            <a:r>
              <a:rPr lang="ko-KR" altLang="en-US" sz="1200" b="1" dirty="0" err="1" smtClean="0">
                <a:solidFill>
                  <a:srgbClr val="A8815A"/>
                </a:solidFill>
                <a:latin typeface="+mn-ea"/>
              </a:rPr>
              <a:t>메체인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 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G-</a:t>
            </a:r>
            <a:r>
              <a:rPr lang="en-US" altLang="ko-KR" sz="1200" b="1" dirty="0" err="1" smtClean="0">
                <a:solidFill>
                  <a:srgbClr val="A8815A"/>
                </a:solidFill>
                <a:latin typeface="+mn-ea"/>
              </a:rPr>
              <a:t>Tainer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 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제품을 </a:t>
            </a:r>
            <a:r>
              <a:rPr lang="ko-KR" altLang="en-US" sz="1200" b="1" dirty="0" err="1" smtClean="0">
                <a:solidFill>
                  <a:srgbClr val="A8815A"/>
                </a:solidFill>
                <a:latin typeface="+mn-ea"/>
              </a:rPr>
              <a:t>지스마트글로벌과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 공동개발</a:t>
            </a:r>
            <a:endParaRPr lang="en-US" altLang="ko-KR" sz="1200" b="1" dirty="0" smtClean="0">
              <a:solidFill>
                <a:srgbClr val="A8815A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*2016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년 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S-MAP (Media Art Platform)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지하철 </a:t>
            </a:r>
            <a:r>
              <a:rPr lang="ko-KR" altLang="en-US" sz="1200" b="1" dirty="0" err="1" smtClean="0">
                <a:solidFill>
                  <a:srgbClr val="A8815A"/>
                </a:solidFill>
                <a:latin typeface="+mn-ea"/>
              </a:rPr>
              <a:t>역사내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 광고매체 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*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사업분야 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: </a:t>
            </a:r>
            <a:r>
              <a:rPr lang="ko-KR" altLang="en-US" sz="1200" b="1" dirty="0" err="1" smtClean="0">
                <a:solidFill>
                  <a:srgbClr val="A8815A"/>
                </a:solidFill>
                <a:latin typeface="+mn-ea"/>
              </a:rPr>
              <a:t>지테이너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 장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/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단기 </a:t>
            </a:r>
            <a:r>
              <a:rPr lang="ko-KR" altLang="en-US" sz="1200" b="1" dirty="0" err="1" smtClean="0">
                <a:solidFill>
                  <a:srgbClr val="A8815A"/>
                </a:solidFill>
                <a:latin typeface="+mn-ea"/>
              </a:rPr>
              <a:t>렌탈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 사업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, </a:t>
            </a:r>
            <a:r>
              <a:rPr lang="ko-KR" altLang="en-US" sz="1200" b="1" dirty="0" err="1" smtClean="0">
                <a:solidFill>
                  <a:srgbClr val="A8815A"/>
                </a:solidFill>
                <a:latin typeface="+mn-ea"/>
              </a:rPr>
              <a:t>롯데렌터카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 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B2C 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장기부분 위탁판매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, 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판매금융솔루션 컨설팅</a:t>
            </a:r>
            <a:r>
              <a:rPr lang="en-US" altLang="ko-KR" sz="1200" b="1" dirty="0">
                <a:solidFill>
                  <a:srgbClr val="A8815A"/>
                </a:solidFill>
                <a:latin typeface="+mn-ea"/>
              </a:rPr>
              <a:t> 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(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삼성전자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, LG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전자 외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)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 단순한 </a:t>
            </a:r>
            <a:r>
              <a:rPr lang="ko-KR" altLang="en-US" sz="1200" b="1" dirty="0" err="1" smtClean="0">
                <a:solidFill>
                  <a:srgbClr val="A8815A"/>
                </a:solidFill>
                <a:latin typeface="+mn-ea"/>
              </a:rPr>
              <a:t>렌탈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 비즈니스를 넘어 </a:t>
            </a:r>
            <a:r>
              <a:rPr lang="ko-KR" altLang="en-US" sz="1200" b="1" dirty="0" err="1" smtClean="0">
                <a:solidFill>
                  <a:srgbClr val="A8815A"/>
                </a:solidFill>
                <a:latin typeface="+mn-ea"/>
              </a:rPr>
              <a:t>컨텐츠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, 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광고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, 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행사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, 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장기입대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(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개발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)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에 이르는 종합 </a:t>
            </a:r>
            <a:r>
              <a:rPr lang="en-US" altLang="ko-KR" sz="1200" b="1" dirty="0" smtClean="0">
                <a:solidFill>
                  <a:srgbClr val="A8815A"/>
                </a:solidFill>
                <a:latin typeface="+mn-ea"/>
              </a:rPr>
              <a:t>Platform Biz. </a:t>
            </a:r>
            <a:r>
              <a:rPr lang="ko-KR" altLang="en-US" sz="1200" b="1" dirty="0" smtClean="0">
                <a:solidFill>
                  <a:srgbClr val="A8815A"/>
                </a:solidFill>
                <a:latin typeface="+mn-ea"/>
              </a:rPr>
              <a:t>시장개</a:t>
            </a:r>
            <a:r>
              <a:rPr lang="ko-KR" altLang="en-US" sz="1200" b="1" dirty="0">
                <a:solidFill>
                  <a:srgbClr val="A8815A"/>
                </a:solidFill>
                <a:latin typeface="+mn-ea"/>
              </a:rPr>
              <a:t>척</a:t>
            </a:r>
            <a:endParaRPr lang="en-US" altLang="ko-KR" sz="1200" b="1" dirty="0" smtClean="0">
              <a:solidFill>
                <a:srgbClr val="A8815A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2064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7584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회사개요</a:t>
            </a:r>
          </a:p>
        </p:txBody>
      </p:sp>
      <p:pic>
        <p:nvPicPr>
          <p:cNvPr id="16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그룹 53"/>
          <p:cNvGrpSpPr/>
          <p:nvPr/>
        </p:nvGrpSpPr>
        <p:grpSpPr>
          <a:xfrm>
            <a:off x="298272" y="955472"/>
            <a:ext cx="4633768" cy="4633768"/>
            <a:chOff x="3419872" y="4869160"/>
            <a:chExt cx="1080120" cy="1080120"/>
          </a:xfrm>
        </p:grpSpPr>
        <p:sp>
          <p:nvSpPr>
            <p:cNvPr id="17" name="타원 16">
              <a:hlinkClick r:id="rId3"/>
            </p:cNvPr>
            <p:cNvSpPr/>
            <p:nvPr/>
          </p:nvSpPr>
          <p:spPr>
            <a:xfrm>
              <a:off x="3419872" y="4869160"/>
              <a:ext cx="1080120" cy="1080120"/>
            </a:xfrm>
            <a:prstGeom prst="ellipse">
              <a:avLst/>
            </a:prstGeom>
            <a:solidFill>
              <a:srgbClr val="788C78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491880" y="5281463"/>
              <a:ext cx="936104" cy="1665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altLang="ko-KR" sz="2000" dirty="0" smtClean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547075" y="3885436"/>
            <a:ext cx="416894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6000" b="1" dirty="0" smtClean="0">
                <a:solidFill>
                  <a:schemeClr val="bg1"/>
                </a:solidFill>
                <a:latin typeface="+mn-ea"/>
              </a:rPr>
              <a:t>S-MAP</a:t>
            </a:r>
          </a:p>
          <a:p>
            <a:pPr algn="ctr"/>
            <a:endParaRPr lang="en-US" altLang="ko-KR" sz="800" b="1" dirty="0" smtClean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Media Art Platform</a:t>
            </a:r>
            <a:endParaRPr lang="en-US" altLang="ko-KR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23" name="그룹 53"/>
          <p:cNvGrpSpPr/>
          <p:nvPr/>
        </p:nvGrpSpPr>
        <p:grpSpPr>
          <a:xfrm>
            <a:off x="5905331" y="1737995"/>
            <a:ext cx="2915141" cy="2915141"/>
            <a:chOff x="3419872" y="4869160"/>
            <a:chExt cx="1080120" cy="1080120"/>
          </a:xfrm>
        </p:grpSpPr>
        <p:sp>
          <p:nvSpPr>
            <p:cNvPr id="24" name="타원 23">
              <a:hlinkClick r:id="rId3"/>
            </p:cNvPr>
            <p:cNvSpPr/>
            <p:nvPr/>
          </p:nvSpPr>
          <p:spPr>
            <a:xfrm>
              <a:off x="3419872" y="4869160"/>
              <a:ext cx="1080120" cy="1080120"/>
            </a:xfrm>
            <a:prstGeom prst="ellipse">
              <a:avLst/>
            </a:prstGeom>
            <a:solidFill>
              <a:srgbClr val="788C78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491880" y="5281463"/>
              <a:ext cx="936104" cy="1665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altLang="ko-KR" sz="2000" dirty="0" smtClean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sp>
        <p:nvSpPr>
          <p:cNvPr id="38" name="직사각형 37"/>
          <p:cNvSpPr/>
          <p:nvPr/>
        </p:nvSpPr>
        <p:spPr>
          <a:xfrm>
            <a:off x="6096407" y="3236783"/>
            <a:ext cx="25297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bg1"/>
                </a:solidFill>
                <a:latin typeface="+mn-ea"/>
              </a:rPr>
              <a:t>Design Container</a:t>
            </a:r>
          </a:p>
          <a:p>
            <a:pPr algn="ctr"/>
            <a:endParaRPr lang="en-US" altLang="ko-KR" sz="800" b="1" dirty="0" smtClean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+mn-ea"/>
              </a:rPr>
              <a:t>G-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+mn-ea"/>
              </a:rPr>
              <a:t>Tainer</a:t>
            </a:r>
            <a:endParaRPr lang="en-US" altLang="ko-KR" sz="2800" b="1" dirty="0" smtClean="0">
              <a:solidFill>
                <a:schemeClr val="bg1"/>
              </a:solidFill>
              <a:latin typeface="+mn-ea"/>
            </a:endParaRPr>
          </a:p>
          <a:p>
            <a:pPr algn="ctr"/>
            <a:endParaRPr lang="en-US" altLang="ko-KR" sz="800" b="1" dirty="0" smtClean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b="1" dirty="0" smtClean="0">
                <a:solidFill>
                  <a:schemeClr val="bg1"/>
                </a:solidFill>
                <a:latin typeface="+mn-ea"/>
              </a:rPr>
              <a:t>G-Glass/G-Wall/G-Store</a:t>
            </a:r>
          </a:p>
          <a:p>
            <a:pPr algn="ctr"/>
            <a:r>
              <a:rPr lang="en-US" altLang="ko-KR" sz="800" b="1" dirty="0" smtClean="0">
                <a:solidFill>
                  <a:schemeClr val="bg1"/>
                </a:solidFill>
                <a:latin typeface="+mn-ea"/>
              </a:rPr>
              <a:t>G-Fence/G-Ground/G-Pub</a:t>
            </a:r>
            <a:endParaRPr lang="en-US" altLang="ko-KR" sz="8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12" y="1340768"/>
            <a:ext cx="3136432" cy="2736304"/>
          </a:xfrm>
          <a:prstGeom prst="rect">
            <a:avLst/>
          </a:prstGeom>
        </p:spPr>
      </p:pic>
      <p:grpSp>
        <p:nvGrpSpPr>
          <p:cNvPr id="42" name="그룹 53"/>
          <p:cNvGrpSpPr/>
          <p:nvPr/>
        </p:nvGrpSpPr>
        <p:grpSpPr>
          <a:xfrm>
            <a:off x="4753203" y="4920435"/>
            <a:ext cx="1835021" cy="1835021"/>
            <a:chOff x="3419872" y="4869160"/>
            <a:chExt cx="1080120" cy="1080120"/>
          </a:xfrm>
        </p:grpSpPr>
        <p:sp>
          <p:nvSpPr>
            <p:cNvPr id="43" name="타원 42">
              <a:hlinkClick r:id="rId3"/>
            </p:cNvPr>
            <p:cNvSpPr/>
            <p:nvPr/>
          </p:nvSpPr>
          <p:spPr>
            <a:xfrm>
              <a:off x="3419872" y="4869160"/>
              <a:ext cx="1080120" cy="1080120"/>
            </a:xfrm>
            <a:prstGeom prst="ellipse">
              <a:avLst/>
            </a:prstGeom>
            <a:solidFill>
              <a:srgbClr val="788C78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491880" y="5281463"/>
              <a:ext cx="936104" cy="1665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altLang="ko-KR" sz="2000" dirty="0" smtClean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sp>
        <p:nvSpPr>
          <p:cNvPr id="45" name="직사각형 44"/>
          <p:cNvSpPr/>
          <p:nvPr/>
        </p:nvSpPr>
        <p:spPr>
          <a:xfrm>
            <a:off x="4418541" y="5370765"/>
            <a:ext cx="25297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광고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/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홍보</a:t>
            </a:r>
            <a:endParaRPr lang="en-US" altLang="ko-KR" b="1" dirty="0" smtClean="0">
              <a:solidFill>
                <a:schemeClr val="bg1"/>
              </a:solidFill>
              <a:latin typeface="+mn-ea"/>
            </a:endParaRPr>
          </a:p>
          <a:p>
            <a:pPr algn="ctr"/>
            <a:endParaRPr lang="en-US" altLang="ko-KR" b="1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전시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/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행사</a:t>
            </a:r>
            <a:endParaRPr lang="en-US" altLang="ko-KR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6" t="6042" r="30041" b="13412"/>
          <a:stretch>
            <a:fillRect/>
          </a:stretch>
        </p:blipFill>
        <p:spPr bwMode="auto">
          <a:xfrm>
            <a:off x="6516216" y="2132856"/>
            <a:ext cx="1679492" cy="100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직선 연결선 2"/>
          <p:cNvCxnSpPr/>
          <p:nvPr/>
        </p:nvCxnSpPr>
        <p:spPr>
          <a:xfrm>
            <a:off x="4932040" y="3212976"/>
            <a:ext cx="973291" cy="0"/>
          </a:xfrm>
          <a:prstGeom prst="line">
            <a:avLst/>
          </a:prstGeom>
          <a:ln w="28575">
            <a:solidFill>
              <a:srgbClr val="A881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flipH="1" flipV="1">
            <a:off x="4355976" y="4797152"/>
            <a:ext cx="576064" cy="504056"/>
          </a:xfrm>
          <a:prstGeom prst="line">
            <a:avLst/>
          </a:prstGeom>
          <a:ln w="28575">
            <a:solidFill>
              <a:srgbClr val="A881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 flipH="1">
            <a:off x="6343786" y="4593322"/>
            <a:ext cx="604478" cy="635878"/>
          </a:xfrm>
          <a:prstGeom prst="line">
            <a:avLst/>
          </a:prstGeom>
          <a:ln w="28575">
            <a:solidFill>
              <a:srgbClr val="A881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23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987823" y="2240868"/>
            <a:ext cx="3240361" cy="2916324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ko-KR" sz="6000" b="1" dirty="0" smtClean="0">
                <a:solidFill>
                  <a:schemeClr val="bg1"/>
                </a:solidFill>
                <a:latin typeface="나눔명조 ExtraBold" pitchFamily="18" charset="-127"/>
                <a:ea typeface="나눔명조 ExtraBold" pitchFamily="18" charset="-127"/>
              </a:rPr>
              <a:t>S-MAP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496" y="-27384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107504" y="620688"/>
            <a:ext cx="1656184" cy="0"/>
          </a:xfrm>
          <a:prstGeom prst="line">
            <a:avLst/>
          </a:prstGeom>
          <a:ln>
            <a:solidFill>
              <a:srgbClr val="A8815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7504" y="764704"/>
            <a:ext cx="1656184" cy="369332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사업 소개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2807805" y="2078851"/>
            <a:ext cx="612067" cy="612067"/>
          </a:xfrm>
          <a:prstGeom prst="rect">
            <a:avLst/>
          </a:prstGeom>
          <a:solidFill>
            <a:schemeClr val="bg1">
              <a:alpha val="54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2442489" y="5229200"/>
            <a:ext cx="42590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Media Art Platform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93099" y="1484784"/>
            <a:ext cx="6419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The Next Future of Digital Signage</a:t>
            </a:r>
          </a:p>
        </p:txBody>
      </p:sp>
      <p:pic>
        <p:nvPicPr>
          <p:cNvPr id="11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66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7504" y="714632"/>
            <a:ext cx="3616223" cy="4821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모든 광고주들의 공통된  고민</a:t>
            </a:r>
            <a:endParaRPr lang="en-US" altLang="ko-KR" sz="2000" b="1" dirty="0" smtClean="0">
              <a:solidFill>
                <a:srgbClr val="A8815A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사업소</a:t>
            </a:r>
            <a:r>
              <a:rPr lang="ko-KR" altLang="en-US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개</a:t>
            </a:r>
            <a:endParaRPr lang="ko-KR" altLang="en-US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cxnSp>
        <p:nvCxnSpPr>
          <p:cNvPr id="40" name="직선 연결선 39"/>
          <p:cNvCxnSpPr/>
          <p:nvPr/>
        </p:nvCxnSpPr>
        <p:spPr>
          <a:xfrm>
            <a:off x="2842295" y="764704"/>
            <a:ext cx="345940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Users\PC\Documents\업무\AD Propose\최종 작업\ADPROPOSE_IMG\ADPROPOSE SMAP_IMG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7" t="35760" r="5939"/>
          <a:stretch/>
        </p:blipFill>
        <p:spPr bwMode="auto">
          <a:xfrm>
            <a:off x="0" y="2745336"/>
            <a:ext cx="9144000" cy="37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35496" y="1139260"/>
            <a:ext cx="91450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b="1" dirty="0" smtClean="0">
                <a:solidFill>
                  <a:schemeClr val="bg1"/>
                </a:solidFill>
                <a:latin typeface="+mn-ea"/>
              </a:rPr>
              <a:t>어떻게 하면 광고의 홍수 속에서</a:t>
            </a:r>
            <a:endParaRPr lang="en-US" altLang="ko-KR" sz="3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ko-KR" altLang="en-US" sz="3200" b="1" dirty="0" smtClean="0">
                <a:solidFill>
                  <a:schemeClr val="bg1"/>
                </a:solidFill>
                <a:latin typeface="+mn-ea"/>
              </a:rPr>
              <a:t>우리 캠페인 메시지를 지속적으로</a:t>
            </a:r>
            <a:endParaRPr lang="en-US" altLang="ko-KR" sz="3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ko-KR" altLang="en-US" sz="3200" b="1" dirty="0" smtClean="0">
                <a:solidFill>
                  <a:schemeClr val="bg1"/>
                </a:solidFill>
                <a:latin typeface="+mn-ea"/>
              </a:rPr>
              <a:t>유지할 수 있을까</a:t>
            </a:r>
            <a:r>
              <a:rPr lang="en-US" altLang="ko-KR" sz="3200" b="1" dirty="0" smtClean="0">
                <a:solidFill>
                  <a:schemeClr val="bg1"/>
                </a:solidFill>
                <a:latin typeface="+mn-ea"/>
              </a:rPr>
              <a:t>?</a:t>
            </a:r>
            <a:endParaRPr lang="en-US" altLang="ko-KR" sz="3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36512" y="6453336"/>
            <a:ext cx="79208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* </a:t>
            </a:r>
            <a:r>
              <a:rPr lang="ko-KR" altLang="en-US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하루 동안 개인에게 노출되는 광고 약</a:t>
            </a:r>
            <a:r>
              <a:rPr lang="en-US" altLang="ko-KR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600</a:t>
            </a:r>
            <a:r>
              <a:rPr lang="ko-KR" altLang="en-US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개 </a:t>
            </a:r>
            <a:r>
              <a:rPr lang="en-US" altLang="ko-KR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/ </a:t>
            </a:r>
            <a:r>
              <a:rPr lang="ko-KR" altLang="en-US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자료</a:t>
            </a:r>
            <a:r>
              <a:rPr lang="en-US" altLang="ko-KR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: Media Matters</a:t>
            </a:r>
          </a:p>
        </p:txBody>
      </p:sp>
      <p:pic>
        <p:nvPicPr>
          <p:cNvPr id="16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31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9512" y="1268760"/>
            <a:ext cx="8728791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rgbClr val="A8815A"/>
                </a:solidFill>
                <a:latin typeface="+mn-ea"/>
              </a:rPr>
              <a:t>2016</a:t>
            </a:r>
            <a:r>
              <a:rPr lang="ko-KR" altLang="en-US" sz="2000" b="1" dirty="0" smtClean="0">
                <a:solidFill>
                  <a:srgbClr val="A8815A"/>
                </a:solidFill>
                <a:latin typeface="+mn-ea"/>
              </a:rPr>
              <a:t>년 다양한 매체를 동시에 집행했던 </a:t>
            </a:r>
            <a:r>
              <a:rPr lang="en-US" altLang="ko-KR" sz="2000" b="1" dirty="0" smtClean="0">
                <a:solidFill>
                  <a:srgbClr val="A8815A"/>
                </a:solidFill>
                <a:latin typeface="+mn-ea"/>
              </a:rPr>
              <a:t>K</a:t>
            </a:r>
            <a:r>
              <a:rPr lang="ko-KR" altLang="en-US" sz="2000" b="1" dirty="0" smtClean="0">
                <a:solidFill>
                  <a:srgbClr val="A8815A"/>
                </a:solidFill>
                <a:latin typeface="+mn-ea"/>
              </a:rPr>
              <a:t>사의 사례를 분석해본 결과</a:t>
            </a:r>
            <a:r>
              <a:rPr lang="en-US" altLang="ko-KR" sz="2000" b="1" dirty="0" smtClean="0">
                <a:solidFill>
                  <a:srgbClr val="A8815A"/>
                </a:solidFill>
                <a:latin typeface="+mn-ea"/>
              </a:rPr>
              <a:t>,</a:t>
            </a:r>
          </a:p>
          <a:p>
            <a:r>
              <a:rPr lang="en-US" altLang="ko-KR" sz="2000" b="1" dirty="0" smtClean="0">
                <a:solidFill>
                  <a:srgbClr val="A8815A"/>
                </a:solidFill>
                <a:latin typeface="+mn-ea"/>
              </a:rPr>
              <a:t>TVC </a:t>
            </a:r>
            <a:r>
              <a:rPr lang="ko-KR" altLang="en-US" sz="2000" b="1" dirty="0" smtClean="0">
                <a:solidFill>
                  <a:srgbClr val="A8815A"/>
                </a:solidFill>
                <a:latin typeface="+mn-ea"/>
              </a:rPr>
              <a:t>캠페인 이후 지속적인 노출을 위한 </a:t>
            </a:r>
            <a:r>
              <a:rPr lang="en-US" altLang="ko-KR" sz="2000" b="1" dirty="0" smtClean="0">
                <a:solidFill>
                  <a:srgbClr val="A8815A"/>
                </a:solidFill>
                <a:latin typeface="+mn-ea"/>
              </a:rPr>
              <a:t>Message Remind Media</a:t>
            </a:r>
            <a:r>
              <a:rPr lang="ko-KR" altLang="en-US" sz="2000" b="1" dirty="0" smtClean="0">
                <a:solidFill>
                  <a:srgbClr val="A8815A"/>
                </a:solidFill>
                <a:latin typeface="+mn-ea"/>
              </a:rPr>
              <a:t>로는</a:t>
            </a:r>
            <a:endParaRPr lang="en-US" altLang="ko-KR" sz="2000" b="1" dirty="0" smtClean="0">
              <a:solidFill>
                <a:srgbClr val="A8815A"/>
              </a:solidFill>
              <a:latin typeface="+mn-e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사업소</a:t>
            </a:r>
            <a:r>
              <a:rPr lang="ko-KR" altLang="en-US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개</a:t>
            </a:r>
            <a:endParaRPr lang="ko-KR" altLang="en-US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504" y="755993"/>
            <a:ext cx="6109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옥외광고가 가장 효과적</a:t>
            </a:r>
            <a:endParaRPr lang="en-US" altLang="ko-KR" sz="3200" b="1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36512" y="6516052"/>
            <a:ext cx="79208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* </a:t>
            </a:r>
            <a:r>
              <a:rPr lang="ko-KR" altLang="en-US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하루 동안 개인에게 노출되는 광고 약</a:t>
            </a:r>
            <a:r>
              <a:rPr lang="en-US" altLang="ko-KR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600</a:t>
            </a:r>
            <a:r>
              <a:rPr lang="ko-KR" altLang="en-US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개 </a:t>
            </a:r>
            <a:r>
              <a:rPr lang="en-US" altLang="ko-KR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/ </a:t>
            </a:r>
            <a:r>
              <a:rPr lang="ko-KR" altLang="en-US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자료</a:t>
            </a:r>
            <a:r>
              <a:rPr lang="en-US" altLang="ko-KR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: Media Matters</a:t>
            </a:r>
          </a:p>
        </p:txBody>
      </p:sp>
      <p:pic>
        <p:nvPicPr>
          <p:cNvPr id="11" name="Picture 2" descr="C:\Users\PC\Documents\업무\AD Propose\최종 작업\ADPROPOSE_IMG\ADPROPOSE SMAP_IMG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5" t="28000" r="17927" b="23850"/>
          <a:stretch/>
        </p:blipFill>
        <p:spPr bwMode="auto">
          <a:xfrm>
            <a:off x="0" y="1976646"/>
            <a:ext cx="9144000" cy="455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96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rgbClr val="CE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36512" y="-273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rgbClr val="A8815A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8944" y="1268760"/>
            <a:ext cx="891755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A8815A"/>
                </a:solidFill>
                <a:latin typeface="+mn-ea"/>
              </a:rPr>
              <a:t>디지털 신기술을 응용</a:t>
            </a:r>
            <a:r>
              <a:rPr lang="en-US" altLang="ko-KR" sz="2000" b="1" dirty="0" smtClean="0">
                <a:solidFill>
                  <a:srgbClr val="A8815A"/>
                </a:solidFill>
                <a:latin typeface="+mn-ea"/>
              </a:rPr>
              <a:t>, </a:t>
            </a:r>
            <a:r>
              <a:rPr lang="ko-KR" altLang="en-US" sz="2000" b="1" dirty="0" smtClean="0">
                <a:solidFill>
                  <a:srgbClr val="A8815A"/>
                </a:solidFill>
                <a:latin typeface="+mn-ea"/>
              </a:rPr>
              <a:t>기존 매체의 창의적 활용</a:t>
            </a:r>
            <a:r>
              <a:rPr lang="en-US" altLang="ko-KR" sz="2000" b="1" dirty="0" smtClean="0">
                <a:solidFill>
                  <a:srgbClr val="A8815A"/>
                </a:solidFill>
                <a:latin typeface="+mn-ea"/>
              </a:rPr>
              <a:t>, </a:t>
            </a:r>
            <a:r>
              <a:rPr lang="ko-KR" altLang="en-US" sz="2000" b="1" dirty="0" smtClean="0">
                <a:solidFill>
                  <a:srgbClr val="A8815A"/>
                </a:solidFill>
                <a:latin typeface="+mn-ea"/>
              </a:rPr>
              <a:t>다른 매체화의  결합 등으로</a:t>
            </a:r>
            <a:r>
              <a:rPr lang="en-US" altLang="ko-KR" sz="2000" b="1" dirty="0" smtClean="0">
                <a:solidFill>
                  <a:srgbClr val="A8815A"/>
                </a:solidFill>
                <a:latin typeface="+mn-ea"/>
              </a:rPr>
              <a:t> </a:t>
            </a:r>
            <a:r>
              <a:rPr lang="ko-KR" altLang="en-US" sz="2000" b="1" dirty="0" smtClean="0">
                <a:solidFill>
                  <a:srgbClr val="A8815A"/>
                </a:solidFill>
                <a:latin typeface="+mn-ea"/>
              </a:rPr>
              <a:t>캠페인 이슈화 및 </a:t>
            </a:r>
            <a:r>
              <a:rPr lang="en-US" altLang="ko-KR" sz="2000" b="1" dirty="0" smtClean="0">
                <a:solidFill>
                  <a:srgbClr val="A8815A"/>
                </a:solidFill>
                <a:latin typeface="+mn-ea"/>
              </a:rPr>
              <a:t>Viral </a:t>
            </a:r>
            <a:r>
              <a:rPr lang="ko-KR" altLang="en-US" sz="2000" b="1" dirty="0" smtClean="0">
                <a:solidFill>
                  <a:srgbClr val="A8815A"/>
                </a:solidFill>
                <a:latin typeface="+mn-ea"/>
              </a:rPr>
              <a:t>효과를 높이는데 활용되고 있는 옥외광고</a:t>
            </a:r>
            <a:endParaRPr lang="en-US" altLang="ko-KR" sz="2000" b="1" dirty="0" smtClean="0">
              <a:solidFill>
                <a:srgbClr val="A8815A"/>
              </a:solidFill>
              <a:latin typeface="+mn-e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99592" y="51520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사업소</a:t>
            </a:r>
            <a:r>
              <a:rPr lang="ko-KR" altLang="en-US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개</a:t>
            </a:r>
            <a:endParaRPr lang="ko-KR" altLang="en-US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504" y="683985"/>
            <a:ext cx="6109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OOH New Trend</a:t>
            </a:r>
            <a:endParaRPr lang="en-US" altLang="ko-KR" sz="3200" b="1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36512" y="6516052"/>
            <a:ext cx="79208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* </a:t>
            </a:r>
            <a:r>
              <a:rPr lang="ko-KR" altLang="en-US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하루 동안 개인에게 노출되는 광고 약</a:t>
            </a:r>
            <a:r>
              <a:rPr lang="en-US" altLang="ko-KR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600</a:t>
            </a:r>
            <a:r>
              <a:rPr lang="ko-KR" altLang="en-US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개 </a:t>
            </a:r>
            <a:r>
              <a:rPr lang="en-US" altLang="ko-KR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/ </a:t>
            </a:r>
            <a:r>
              <a:rPr lang="ko-KR" altLang="en-US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자료</a:t>
            </a:r>
            <a:r>
              <a:rPr lang="en-US" altLang="ko-KR" sz="12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: Media Matters</a:t>
            </a:r>
          </a:p>
        </p:txBody>
      </p:sp>
      <p:pic>
        <p:nvPicPr>
          <p:cNvPr id="1026" name="Picture 2" descr="C:\Users\User\Desktop\그림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76646"/>
            <a:ext cx="9144000" cy="455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\Desktop\코리아네트웍스 로고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29049"/>
            <a:ext cx="864096" cy="1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952</Words>
  <Application>Microsoft Office PowerPoint</Application>
  <PresentationFormat>화면 슬라이드 쇼(4:3)</PresentationFormat>
  <Paragraphs>206</Paragraphs>
  <Slides>28</Slides>
  <Notes>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29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0</dc:title>
  <dc:creator>NSM</dc:creator>
  <cp:lastModifiedBy>User</cp:lastModifiedBy>
  <cp:revision>94</cp:revision>
  <cp:lastPrinted>2017-03-22T04:34:26Z</cp:lastPrinted>
  <dcterms:created xsi:type="dcterms:W3CDTF">2014-04-11T08:18:22Z</dcterms:created>
  <dcterms:modified xsi:type="dcterms:W3CDTF">2017-03-23T01:49:17Z</dcterms:modified>
</cp:coreProperties>
</file>