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</p:sldIdLst>
  <p:sldSz cx="6858000" cy="9144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75" d="100"/>
          <a:sy n="75" d="100"/>
        </p:scale>
        <p:origin x="-2213" y="-5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B468E-E238-455B-91F1-B7CAB2FE6F1B}" type="datetimeFigureOut">
              <a:rPr lang="ko-KR" altLang="en-US" smtClean="0"/>
              <a:t>2018-06-06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D6B6D-60E1-4CC8-9477-90537FC448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2602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B468E-E238-455B-91F1-B7CAB2FE6F1B}" type="datetimeFigureOut">
              <a:rPr lang="ko-KR" altLang="en-US" smtClean="0"/>
              <a:t>2018-06-06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D6B6D-60E1-4CC8-9477-90537FC448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6630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B468E-E238-455B-91F1-B7CAB2FE6F1B}" type="datetimeFigureOut">
              <a:rPr lang="ko-KR" altLang="en-US" smtClean="0"/>
              <a:t>2018-06-06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D6B6D-60E1-4CC8-9477-90537FC448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6301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B468E-E238-455B-91F1-B7CAB2FE6F1B}" type="datetimeFigureOut">
              <a:rPr lang="ko-KR" altLang="en-US" smtClean="0"/>
              <a:t>2018-06-06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D6B6D-60E1-4CC8-9477-90537FC448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9767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B468E-E238-455B-91F1-B7CAB2FE6F1B}" type="datetimeFigureOut">
              <a:rPr lang="ko-KR" altLang="en-US" smtClean="0"/>
              <a:t>2018-06-06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D6B6D-60E1-4CC8-9477-90537FC448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6962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B468E-E238-455B-91F1-B7CAB2FE6F1B}" type="datetimeFigureOut">
              <a:rPr lang="ko-KR" altLang="en-US" smtClean="0"/>
              <a:t>2018-06-06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D6B6D-60E1-4CC8-9477-90537FC448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9249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B468E-E238-455B-91F1-B7CAB2FE6F1B}" type="datetimeFigureOut">
              <a:rPr lang="ko-KR" altLang="en-US" smtClean="0"/>
              <a:t>2018-06-06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D6B6D-60E1-4CC8-9477-90537FC448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7985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B468E-E238-455B-91F1-B7CAB2FE6F1B}" type="datetimeFigureOut">
              <a:rPr lang="ko-KR" altLang="en-US" smtClean="0"/>
              <a:t>2018-06-06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D6B6D-60E1-4CC8-9477-90537FC448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1983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B468E-E238-455B-91F1-B7CAB2FE6F1B}" type="datetimeFigureOut">
              <a:rPr lang="ko-KR" altLang="en-US" smtClean="0"/>
              <a:t>2018-06-06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D6B6D-60E1-4CC8-9477-90537FC448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5378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B468E-E238-455B-91F1-B7CAB2FE6F1B}" type="datetimeFigureOut">
              <a:rPr lang="ko-KR" altLang="en-US" smtClean="0"/>
              <a:t>2018-06-06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D6B6D-60E1-4CC8-9477-90537FC448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4776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B468E-E238-455B-91F1-B7CAB2FE6F1B}" type="datetimeFigureOut">
              <a:rPr lang="ko-KR" altLang="en-US" smtClean="0"/>
              <a:t>2018-06-06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D6B6D-60E1-4CC8-9477-90537FC448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3972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6B468E-E238-455B-91F1-B7CAB2FE6F1B}" type="datetimeFigureOut">
              <a:rPr lang="ko-KR" altLang="en-US" smtClean="0"/>
              <a:t>2018-06-06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DD6B6D-60E1-4CC8-9477-90537FC448A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5439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0484" y="47071"/>
            <a:ext cx="6797005" cy="9046990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직사각형 52"/>
          <p:cNvSpPr/>
          <p:nvPr/>
        </p:nvSpPr>
        <p:spPr>
          <a:xfrm>
            <a:off x="0" y="1"/>
            <a:ext cx="6858000" cy="528056"/>
          </a:xfrm>
          <a:prstGeom prst="rect">
            <a:avLst/>
          </a:prstGeom>
          <a:solidFill>
            <a:srgbClr val="445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20" t="30870" r="30035" b="29855"/>
          <a:stretch/>
        </p:blipFill>
        <p:spPr bwMode="auto">
          <a:xfrm>
            <a:off x="100413" y="1547664"/>
            <a:ext cx="3184571" cy="2016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15" t="22936" r="51870" b="46676"/>
          <a:stretch/>
        </p:blipFill>
        <p:spPr bwMode="auto">
          <a:xfrm>
            <a:off x="2420888" y="1547664"/>
            <a:ext cx="2114581" cy="13682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6632" y="635145"/>
            <a:ext cx="4345760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200" b="1" dirty="0" smtClean="0">
                <a:latin typeface="+mn-ea"/>
              </a:rPr>
              <a:t>• </a:t>
            </a:r>
            <a:r>
              <a:rPr lang="ko-KR" altLang="en-US" sz="1200" b="1" dirty="0" smtClean="0">
                <a:latin typeface="+mn-ea"/>
              </a:rPr>
              <a:t>서울 강남구 </a:t>
            </a:r>
            <a:r>
              <a:rPr lang="ko-KR" altLang="en-US" sz="1200" b="1" dirty="0" err="1" smtClean="0">
                <a:latin typeface="+mn-ea"/>
              </a:rPr>
              <a:t>도곡로</a:t>
            </a:r>
            <a:r>
              <a:rPr lang="ko-KR" altLang="en-US" sz="1200" b="1" dirty="0" smtClean="0">
                <a:latin typeface="+mn-ea"/>
              </a:rPr>
              <a:t> </a:t>
            </a:r>
            <a:r>
              <a:rPr lang="en-US" altLang="ko-KR" sz="1200" b="1" dirty="0" smtClean="0">
                <a:latin typeface="+mn-ea"/>
              </a:rPr>
              <a:t>501 </a:t>
            </a:r>
            <a:r>
              <a:rPr lang="ko-KR" altLang="en-US" sz="1200" b="1" dirty="0" smtClean="0">
                <a:latin typeface="+mn-ea"/>
              </a:rPr>
              <a:t>스마트타워 </a:t>
            </a:r>
            <a:r>
              <a:rPr lang="en-US" altLang="ko-KR" sz="1200" b="1" dirty="0" smtClean="0">
                <a:latin typeface="+mn-ea"/>
              </a:rPr>
              <a:t>102</a:t>
            </a:r>
            <a:r>
              <a:rPr lang="ko-KR" altLang="en-US" sz="1200" b="1" dirty="0" smtClean="0">
                <a:latin typeface="+mn-ea"/>
              </a:rPr>
              <a:t>호 </a:t>
            </a:r>
            <a:r>
              <a:rPr lang="en-US" altLang="ko-KR" sz="1200" b="1" dirty="0" smtClean="0">
                <a:latin typeface="+mn-ea"/>
              </a:rPr>
              <a:t>(1</a:t>
            </a:r>
            <a:r>
              <a:rPr lang="ko-KR" altLang="en-US" sz="1200" b="1" dirty="0" smtClean="0">
                <a:latin typeface="+mn-ea"/>
              </a:rPr>
              <a:t>층</a:t>
            </a:r>
            <a:r>
              <a:rPr lang="en-US" altLang="ko-KR" sz="1200" b="1" dirty="0" smtClean="0">
                <a:latin typeface="+mn-ea"/>
              </a:rPr>
              <a:t>/10)</a:t>
            </a:r>
            <a:r>
              <a:rPr lang="ko-KR" altLang="en-US" sz="1200" b="1" dirty="0" smtClean="0">
                <a:latin typeface="+mn-ea"/>
              </a:rPr>
              <a:t> </a:t>
            </a:r>
            <a:endParaRPr lang="en-US" altLang="ko-KR" sz="1200" b="1" dirty="0" smtClean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en-US" altLang="ko-KR" sz="1200" b="1" dirty="0">
                <a:latin typeface="+mn-ea"/>
              </a:rPr>
              <a:t>• </a:t>
            </a:r>
            <a:r>
              <a:rPr lang="ko-KR" altLang="en-US" sz="1200" b="1" dirty="0" smtClean="0">
                <a:latin typeface="+mn-ea"/>
              </a:rPr>
              <a:t>권리금 없음</a:t>
            </a:r>
            <a:r>
              <a:rPr lang="en-US" altLang="ko-KR" sz="1200" b="1" dirty="0" smtClean="0">
                <a:latin typeface="+mn-ea"/>
              </a:rPr>
              <a:t>/</a:t>
            </a:r>
            <a:r>
              <a:rPr lang="ko-KR" altLang="en-US" sz="1200" b="1" dirty="0" smtClean="0">
                <a:latin typeface="+mn-ea"/>
              </a:rPr>
              <a:t>보증금 </a:t>
            </a:r>
            <a:r>
              <a:rPr lang="en-US" altLang="ko-KR" sz="1200" b="1" dirty="0" smtClean="0">
                <a:latin typeface="+mn-ea"/>
              </a:rPr>
              <a:t>1</a:t>
            </a:r>
            <a:r>
              <a:rPr lang="ko-KR" altLang="en-US" sz="1200" b="1" dirty="0" smtClean="0">
                <a:latin typeface="+mn-ea"/>
              </a:rPr>
              <a:t>억</a:t>
            </a:r>
            <a:r>
              <a:rPr lang="en-US" altLang="ko-KR" sz="1200" b="1" dirty="0" smtClean="0">
                <a:latin typeface="+mn-ea"/>
              </a:rPr>
              <a:t>/ </a:t>
            </a:r>
            <a:r>
              <a:rPr lang="ko-KR" altLang="en-US" sz="1200" b="1" dirty="0" smtClean="0">
                <a:latin typeface="+mn-ea"/>
              </a:rPr>
              <a:t>월세 </a:t>
            </a:r>
            <a:r>
              <a:rPr lang="en-US" altLang="ko-KR" sz="1200" b="1" dirty="0" smtClean="0">
                <a:latin typeface="+mn-ea"/>
              </a:rPr>
              <a:t>700</a:t>
            </a:r>
            <a:r>
              <a:rPr lang="ko-KR" altLang="en-US" sz="1200" b="1" dirty="0" smtClean="0">
                <a:latin typeface="+mn-ea"/>
              </a:rPr>
              <a:t>만원</a:t>
            </a:r>
            <a:endParaRPr lang="en-US" altLang="ko-KR" sz="1200" b="1" dirty="0" smtClean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en-US" altLang="ko-KR" sz="1200" b="1" dirty="0">
                <a:latin typeface="+mn-ea"/>
              </a:rPr>
              <a:t>• </a:t>
            </a:r>
            <a:r>
              <a:rPr lang="ko-KR" altLang="en-US" sz="1200" b="1" dirty="0">
                <a:latin typeface="+mn-ea"/>
              </a:rPr>
              <a:t>전용면적 </a:t>
            </a:r>
            <a:r>
              <a:rPr lang="en-US" altLang="ko-KR" sz="1200" b="1" dirty="0" smtClean="0">
                <a:latin typeface="+mn-ea"/>
              </a:rPr>
              <a:t>71.42m </a:t>
            </a:r>
            <a:r>
              <a:rPr lang="en-US" altLang="ko-KR" sz="1200" b="1" dirty="0">
                <a:latin typeface="+mn-ea"/>
              </a:rPr>
              <a:t>(22</a:t>
            </a:r>
            <a:r>
              <a:rPr lang="ko-KR" altLang="en-US" sz="1200" b="1" dirty="0">
                <a:latin typeface="+mn-ea"/>
              </a:rPr>
              <a:t>평</a:t>
            </a:r>
            <a:r>
              <a:rPr lang="en-US" altLang="ko-KR" sz="1200" b="1" dirty="0" smtClean="0">
                <a:latin typeface="+mn-ea"/>
              </a:rPr>
              <a:t>)</a:t>
            </a:r>
            <a:endParaRPr lang="en-US" altLang="ko-KR" sz="1200" b="1" dirty="0"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6118" y="67434"/>
            <a:ext cx="685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 smtClean="0">
                <a:solidFill>
                  <a:schemeClr val="bg1">
                    <a:lumMod val="95000"/>
                  </a:schemeClr>
                </a:solidFill>
                <a:latin typeface="Tmon몬소리 Black" pitchFamily="2" charset="-127"/>
                <a:ea typeface="Tmon몬소리 Black" pitchFamily="2" charset="-127"/>
              </a:rPr>
              <a:t>대치동 </a:t>
            </a:r>
            <a:r>
              <a:rPr lang="ko-KR" altLang="en-US" sz="2000" b="1" dirty="0" err="1" smtClean="0">
                <a:solidFill>
                  <a:schemeClr val="bg1">
                    <a:lumMod val="95000"/>
                  </a:schemeClr>
                </a:solidFill>
                <a:latin typeface="Tmon몬소리 Black" pitchFamily="2" charset="-127"/>
                <a:ea typeface="Tmon몬소리 Black" pitchFamily="2" charset="-127"/>
              </a:rPr>
              <a:t>은마</a:t>
            </a:r>
            <a:r>
              <a:rPr lang="en-US" altLang="ko-KR" sz="2000" b="1" dirty="0" smtClean="0">
                <a:solidFill>
                  <a:schemeClr val="bg1">
                    <a:lumMod val="95000"/>
                  </a:schemeClr>
                </a:solidFill>
                <a:latin typeface="Tmon몬소리 Black" pitchFamily="2" charset="-127"/>
                <a:ea typeface="Tmon몬소리 Black" pitchFamily="2" charset="-127"/>
              </a:rPr>
              <a:t>ⓐ </a:t>
            </a:r>
            <a:r>
              <a:rPr lang="ko-KR" altLang="en-US" sz="2000" b="1" dirty="0" smtClean="0">
                <a:solidFill>
                  <a:schemeClr val="bg1">
                    <a:lumMod val="95000"/>
                  </a:schemeClr>
                </a:solidFill>
                <a:latin typeface="Tmon몬소리 Black" pitchFamily="2" charset="-127"/>
                <a:ea typeface="Tmon몬소리 Black" pitchFamily="2" charset="-127"/>
              </a:rPr>
              <a:t>사거리 코너 상가 임대 제안서</a:t>
            </a:r>
            <a:endParaRPr lang="ko-KR" altLang="en-US" sz="2000" b="1" dirty="0">
              <a:solidFill>
                <a:schemeClr val="bg1">
                  <a:lumMod val="95000"/>
                </a:schemeClr>
              </a:solidFill>
              <a:latin typeface="Tmon몬소리 Black" pitchFamily="2" charset="-127"/>
              <a:ea typeface="Tmon몬소리 Black" pitchFamily="2" charset="-127"/>
            </a:endParaRPr>
          </a:p>
        </p:txBody>
      </p:sp>
      <p:pic>
        <p:nvPicPr>
          <p:cNvPr id="16" name="Picture 1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93" t="59805" r="39490" b="26636"/>
          <a:stretch/>
        </p:blipFill>
        <p:spPr bwMode="auto">
          <a:xfrm>
            <a:off x="1262927" y="2987824"/>
            <a:ext cx="3030169" cy="5760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11" b="12016"/>
          <a:stretch/>
        </p:blipFill>
        <p:spPr bwMode="auto">
          <a:xfrm>
            <a:off x="80351" y="5857984"/>
            <a:ext cx="2212686" cy="1362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03" t="30622" b="5762"/>
          <a:stretch/>
        </p:blipFill>
        <p:spPr bwMode="auto">
          <a:xfrm>
            <a:off x="79349" y="4397504"/>
            <a:ext cx="2213688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4789" r="11369" b="11156"/>
          <a:stretch/>
        </p:blipFill>
        <p:spPr bwMode="auto">
          <a:xfrm>
            <a:off x="2452386" y="4397504"/>
            <a:ext cx="2188792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6" t="32103" r="9404" b="-1"/>
          <a:stretch/>
        </p:blipFill>
        <p:spPr bwMode="auto">
          <a:xfrm>
            <a:off x="2456577" y="5876965"/>
            <a:ext cx="2196559" cy="1349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3" descr="C:\Users\USER\Desktop\부동산\KakaoTalk_20180407_005556032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97"/>
          <a:stretch/>
        </p:blipFill>
        <p:spPr bwMode="auto">
          <a:xfrm>
            <a:off x="4841390" y="4397504"/>
            <a:ext cx="1888403" cy="1119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C:\Users\USER\Desktop\부동산\KakaoTalk_20180407_005555854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78"/>
          <a:stretch/>
        </p:blipFill>
        <p:spPr bwMode="auto">
          <a:xfrm>
            <a:off x="4866697" y="5631837"/>
            <a:ext cx="1863547" cy="1100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5" descr="C:\Users\USER\Desktop\부동산\KakaoTalk_20180407_005555377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396" y="7694052"/>
            <a:ext cx="2385791" cy="134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C:\Users\USER\Desktop\부동산\KakaoTalk_20180407_005555515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52"/>
          <a:stretch/>
        </p:blipFill>
        <p:spPr bwMode="auto">
          <a:xfrm>
            <a:off x="2300022" y="7714255"/>
            <a:ext cx="1896347" cy="1322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C:\Users\USER\Desktop\부동산\KakaoTalk_20180407_005556339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82"/>
          <a:stretch/>
        </p:blipFill>
        <p:spPr bwMode="auto">
          <a:xfrm>
            <a:off x="103501" y="7702334"/>
            <a:ext cx="2053030" cy="1333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직선 연결선 26"/>
          <p:cNvCxnSpPr/>
          <p:nvPr/>
        </p:nvCxnSpPr>
        <p:spPr>
          <a:xfrm>
            <a:off x="1838200" y="3398972"/>
            <a:ext cx="216686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그룹 11"/>
          <p:cNvGrpSpPr/>
          <p:nvPr/>
        </p:nvGrpSpPr>
        <p:grpSpPr>
          <a:xfrm>
            <a:off x="4251568" y="1764600"/>
            <a:ext cx="2520279" cy="1656318"/>
            <a:chOff x="-3221666" y="1934730"/>
            <a:chExt cx="4752755" cy="2782009"/>
          </a:xfrm>
        </p:grpSpPr>
        <p:pic>
          <p:nvPicPr>
            <p:cNvPr id="13" name="Picture 12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831" t="18244" r="39217" b="52870"/>
            <a:stretch/>
          </p:blipFill>
          <p:spPr bwMode="auto">
            <a:xfrm>
              <a:off x="-3211033" y="1934730"/>
              <a:ext cx="4742122" cy="198102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12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831" t="69981" r="39217" b="18340"/>
            <a:stretch/>
          </p:blipFill>
          <p:spPr bwMode="auto">
            <a:xfrm>
              <a:off x="-3221666" y="3915753"/>
              <a:ext cx="4742122" cy="80098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9" name="직사각형 28"/>
          <p:cNvSpPr/>
          <p:nvPr/>
        </p:nvSpPr>
        <p:spPr>
          <a:xfrm>
            <a:off x="4462392" y="1546762"/>
            <a:ext cx="2299023" cy="2160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396472" y="1486728"/>
            <a:ext cx="2481882" cy="295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100" b="1" spc="-150" dirty="0" smtClean="0">
                <a:solidFill>
                  <a:srgbClr val="FFFF00"/>
                </a:solidFill>
                <a:latin typeface="+mn-ea"/>
              </a:rPr>
              <a:t>강남</a:t>
            </a:r>
            <a:r>
              <a:rPr lang="en-US" altLang="ko-KR" sz="1100" b="1" spc="-150" dirty="0" smtClean="0">
                <a:solidFill>
                  <a:srgbClr val="FFFF00"/>
                </a:solidFill>
                <a:latin typeface="+mn-ea"/>
              </a:rPr>
              <a:t>1</a:t>
            </a:r>
            <a:r>
              <a:rPr lang="ko-KR" altLang="en-US" sz="1100" b="1" spc="-150" dirty="0" smtClean="0">
                <a:solidFill>
                  <a:srgbClr val="FFFF00"/>
                </a:solidFill>
                <a:latin typeface="+mn-ea"/>
              </a:rPr>
              <a:t>위상권</a:t>
            </a:r>
            <a:r>
              <a:rPr lang="en-US" altLang="ko-KR" sz="1100" b="1" spc="-150" dirty="0" smtClean="0">
                <a:solidFill>
                  <a:srgbClr val="FFFF00"/>
                </a:solidFill>
                <a:latin typeface="+mn-ea"/>
              </a:rPr>
              <a:t>, </a:t>
            </a:r>
            <a:r>
              <a:rPr lang="ko-KR" altLang="en-US" sz="1100" b="1" spc="-150" dirty="0" smtClean="0">
                <a:solidFill>
                  <a:srgbClr val="FFFF00"/>
                </a:solidFill>
                <a:latin typeface="+mn-ea"/>
              </a:rPr>
              <a:t>유동인구최다</a:t>
            </a:r>
            <a:r>
              <a:rPr lang="en-US" altLang="ko-KR" sz="1100" b="1" spc="-150" dirty="0" smtClean="0">
                <a:solidFill>
                  <a:srgbClr val="FFFF00"/>
                </a:solidFill>
                <a:latin typeface="+mn-ea"/>
              </a:rPr>
              <a:t>, 7</a:t>
            </a:r>
            <a:r>
              <a:rPr lang="ko-KR" altLang="en-US" sz="1100" b="1" spc="-150" dirty="0" smtClean="0">
                <a:solidFill>
                  <a:srgbClr val="FFFF00"/>
                </a:solidFill>
                <a:latin typeface="+mn-ea"/>
              </a:rPr>
              <a:t>일 상권 형성</a:t>
            </a:r>
            <a:endParaRPr lang="en-US" altLang="ko-KR" sz="1100" b="1" spc="-150" dirty="0">
              <a:solidFill>
                <a:srgbClr val="FFFF00"/>
              </a:solidFill>
              <a:latin typeface="+mn-ea"/>
            </a:endParaRPr>
          </a:p>
        </p:txBody>
      </p:sp>
      <p:sp>
        <p:nvSpPr>
          <p:cNvPr id="30" name="타원 29"/>
          <p:cNvSpPr/>
          <p:nvPr/>
        </p:nvSpPr>
        <p:spPr>
          <a:xfrm>
            <a:off x="1503600" y="1892267"/>
            <a:ext cx="402782" cy="380702"/>
          </a:xfrm>
          <a:prstGeom prst="ellipse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271455" y="4767994"/>
            <a:ext cx="1141321" cy="504056"/>
          </a:xfrm>
          <a:prstGeom prst="rect">
            <a:avLst/>
          </a:prstGeom>
          <a:noFill/>
          <a:ln w="19050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직사각형 36"/>
          <p:cNvSpPr/>
          <p:nvPr/>
        </p:nvSpPr>
        <p:spPr>
          <a:xfrm>
            <a:off x="2596402" y="4541520"/>
            <a:ext cx="1548285" cy="658522"/>
          </a:xfrm>
          <a:prstGeom prst="rect">
            <a:avLst/>
          </a:prstGeom>
          <a:noFill/>
          <a:ln w="19050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직사각형 37"/>
          <p:cNvSpPr/>
          <p:nvPr/>
        </p:nvSpPr>
        <p:spPr>
          <a:xfrm>
            <a:off x="3676522" y="6249395"/>
            <a:ext cx="828205" cy="442498"/>
          </a:xfrm>
          <a:prstGeom prst="rect">
            <a:avLst/>
          </a:prstGeom>
          <a:noFill/>
          <a:ln w="19050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직사각형 38"/>
          <p:cNvSpPr/>
          <p:nvPr/>
        </p:nvSpPr>
        <p:spPr>
          <a:xfrm>
            <a:off x="101297" y="5857985"/>
            <a:ext cx="2170101" cy="1121940"/>
          </a:xfrm>
          <a:prstGeom prst="rect">
            <a:avLst/>
          </a:prstGeom>
          <a:noFill/>
          <a:ln w="19050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TextBox 41"/>
          <p:cNvSpPr txBox="1"/>
          <p:nvPr/>
        </p:nvSpPr>
        <p:spPr>
          <a:xfrm>
            <a:off x="44623" y="3749432"/>
            <a:ext cx="6772865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200" b="1" spc="-150" dirty="0" smtClean="0">
                <a:latin typeface="맑은 고딕"/>
                <a:ea typeface="맑은 고딕"/>
              </a:rPr>
              <a:t>•  </a:t>
            </a:r>
            <a:r>
              <a:rPr lang="ko-KR" altLang="en-US" sz="1200" b="1" spc="-150" dirty="0" smtClean="0">
                <a:latin typeface="+mn-ea"/>
              </a:rPr>
              <a:t>대치동 학원가 핵심 지역 </a:t>
            </a:r>
            <a:r>
              <a:rPr lang="en-US" altLang="ko-KR" sz="1200" b="1" spc="-150" dirty="0" smtClean="0">
                <a:latin typeface="+mn-ea"/>
              </a:rPr>
              <a:t>[</a:t>
            </a:r>
            <a:r>
              <a:rPr lang="ko-KR" altLang="en-US" sz="1200" b="1" spc="-150" dirty="0" err="1" smtClean="0">
                <a:latin typeface="+mn-ea"/>
              </a:rPr>
              <a:t>은마아파트사거리</a:t>
            </a:r>
            <a:r>
              <a:rPr lang="en-US" altLang="ko-KR" sz="1200" b="1" spc="-150" dirty="0" smtClean="0">
                <a:latin typeface="+mn-ea"/>
              </a:rPr>
              <a:t>] </a:t>
            </a:r>
            <a:r>
              <a:rPr lang="ko-KR" altLang="en-US" sz="1200" b="1" spc="-150" dirty="0" smtClean="0">
                <a:latin typeface="+mn-ea"/>
              </a:rPr>
              <a:t>코너 자리 ▶ </a:t>
            </a:r>
            <a:r>
              <a:rPr lang="ko-KR" altLang="en-US" sz="1200" b="1" spc="-150" dirty="0" err="1" smtClean="0">
                <a:latin typeface="+mn-ea"/>
              </a:rPr>
              <a:t>안테나샵</a:t>
            </a:r>
            <a:r>
              <a:rPr lang="ko-KR" altLang="en-US" sz="1200" b="1" spc="-150" dirty="0">
                <a:latin typeface="+mn-ea"/>
              </a:rPr>
              <a:t> </a:t>
            </a:r>
            <a:r>
              <a:rPr lang="ko-KR" altLang="en-US" sz="1200" b="1" spc="-150" dirty="0" smtClean="0">
                <a:latin typeface="+mn-ea"/>
              </a:rPr>
              <a:t>기능</a:t>
            </a:r>
            <a:endParaRPr lang="en-US" altLang="ko-KR" sz="1200" b="1" spc="-150" dirty="0" smtClean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en-US" altLang="ko-KR" sz="1200" b="1" spc="-150" dirty="0"/>
              <a:t>• </a:t>
            </a:r>
            <a:r>
              <a:rPr lang="en-US" altLang="ko-KR" sz="1200" b="1" spc="-150" dirty="0" smtClean="0"/>
              <a:t> </a:t>
            </a:r>
            <a:r>
              <a:rPr lang="ko-KR" altLang="en-US" sz="1200" b="1" spc="-150" dirty="0" smtClean="0"/>
              <a:t>동일 건물 내 대치동 최고인기학원 </a:t>
            </a:r>
            <a:r>
              <a:rPr lang="en-US" altLang="ko-KR" sz="1200" b="1" spc="-150" dirty="0" smtClean="0"/>
              <a:t>[</a:t>
            </a:r>
            <a:r>
              <a:rPr lang="ko-KR" altLang="en-US" sz="1200" b="1" spc="-150" dirty="0" smtClean="0"/>
              <a:t>다원교육</a:t>
            </a:r>
            <a:r>
              <a:rPr lang="en-US" altLang="ko-KR" sz="1200" b="1" spc="-150" dirty="0" smtClean="0"/>
              <a:t>] </a:t>
            </a:r>
            <a:r>
              <a:rPr lang="ko-KR" altLang="en-US" sz="1200" b="1" spc="-150" dirty="0" err="1" smtClean="0"/>
              <a:t>입점으로</a:t>
            </a:r>
            <a:r>
              <a:rPr lang="ko-KR" altLang="en-US" sz="1200" b="1" spc="-150" dirty="0" smtClean="0"/>
              <a:t> 유동인구 최대 건물</a:t>
            </a:r>
            <a:endParaRPr lang="en-US" altLang="ko-KR" sz="1200" b="1" spc="-150" dirty="0">
              <a:latin typeface="+mn-ea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786992" y="6700872"/>
            <a:ext cx="1733022" cy="267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050" b="1" spc="-150" dirty="0" smtClean="0">
                <a:latin typeface="맑은 고딕"/>
                <a:ea typeface="맑은 고딕"/>
              </a:rPr>
              <a:t>▲ </a:t>
            </a:r>
            <a:r>
              <a:rPr lang="ko-KR" altLang="en-US" sz="1050" b="1" spc="-150" dirty="0" smtClean="0">
                <a:latin typeface="맑은 고딕"/>
                <a:ea typeface="맑은 고딕"/>
              </a:rPr>
              <a:t>기존 커피</a:t>
            </a:r>
            <a:r>
              <a:rPr lang="en-US" altLang="ko-KR" sz="1050" b="1" spc="-150" dirty="0" smtClean="0">
                <a:latin typeface="맑은 고딕"/>
                <a:ea typeface="맑은 고딕"/>
              </a:rPr>
              <a:t>/</a:t>
            </a:r>
            <a:r>
              <a:rPr lang="ko-KR" altLang="en-US" sz="1050" b="1" spc="-150" dirty="0" smtClean="0">
                <a:latin typeface="맑은 고딕"/>
                <a:ea typeface="맑은 고딕"/>
              </a:rPr>
              <a:t>티 전문점</a:t>
            </a:r>
            <a:endParaRPr lang="en-US" altLang="ko-KR" sz="1050" b="1" spc="-150" dirty="0">
              <a:latin typeface="+mn-ea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4624" y="7192565"/>
            <a:ext cx="4709072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050" b="1" spc="-150" dirty="0" smtClean="0">
                <a:latin typeface="맑은 고딕"/>
                <a:ea typeface="맑은 고딕"/>
              </a:rPr>
              <a:t>▲ </a:t>
            </a:r>
            <a:r>
              <a:rPr lang="ko-KR" altLang="en-US" sz="1050" b="1" spc="-150" dirty="0" smtClean="0">
                <a:latin typeface="맑은 고딕"/>
                <a:ea typeface="맑은 고딕"/>
              </a:rPr>
              <a:t>사거리 코너에서 본 상가 </a:t>
            </a:r>
            <a:r>
              <a:rPr lang="en-US" altLang="ko-KR" sz="1050" b="1" spc="-150" dirty="0" smtClean="0">
                <a:latin typeface="맑은 고딕"/>
                <a:ea typeface="맑은 고딕"/>
              </a:rPr>
              <a:t>(4/7 </a:t>
            </a:r>
            <a:r>
              <a:rPr lang="ko-KR" altLang="en-US" sz="1050" b="1" spc="-150" dirty="0" smtClean="0">
                <a:latin typeface="맑은 고딕"/>
                <a:ea typeface="맑은 고딕"/>
              </a:rPr>
              <a:t>토</a:t>
            </a:r>
            <a:r>
              <a:rPr lang="en-US" altLang="ko-KR" sz="1050" b="1" spc="-150" dirty="0" smtClean="0">
                <a:latin typeface="맑은 고딕"/>
                <a:ea typeface="맑은 고딕"/>
              </a:rPr>
              <a:t>)  * </a:t>
            </a:r>
            <a:r>
              <a:rPr lang="ko-KR" altLang="en-US" sz="1050" b="1" spc="-150" dirty="0" smtClean="0">
                <a:latin typeface="맑은 고딕"/>
                <a:ea typeface="맑은 고딕"/>
              </a:rPr>
              <a:t>유동인구 많고 간판이 가장 잘 보이는 코너에 위치</a:t>
            </a:r>
            <a:endParaRPr lang="en-US" altLang="ko-KR" sz="1050" b="1" spc="-150" dirty="0">
              <a:latin typeface="+mn-ea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4624" y="7447131"/>
            <a:ext cx="4709072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050" b="1" dirty="0">
                <a:latin typeface="맑은 고딕"/>
                <a:ea typeface="맑은 고딕"/>
              </a:rPr>
              <a:t>▼</a:t>
            </a:r>
            <a:r>
              <a:rPr lang="en-US" altLang="ko-KR" sz="1050" b="1" dirty="0" smtClean="0">
                <a:latin typeface="맑은 고딕"/>
                <a:ea typeface="맑은 고딕"/>
              </a:rPr>
              <a:t> </a:t>
            </a:r>
            <a:r>
              <a:rPr lang="ko-KR" altLang="en-US" sz="1050" b="1" dirty="0" smtClean="0">
                <a:latin typeface="맑은 고딕"/>
                <a:ea typeface="맑은 고딕"/>
              </a:rPr>
              <a:t>실내 모습</a:t>
            </a:r>
            <a:r>
              <a:rPr lang="en-US" altLang="ko-KR" sz="1050" b="1" dirty="0" smtClean="0">
                <a:latin typeface="맑은 고딕"/>
                <a:ea typeface="맑은 고딕"/>
              </a:rPr>
              <a:t>, </a:t>
            </a:r>
            <a:r>
              <a:rPr lang="ko-KR" altLang="en-US" sz="1050" b="1" dirty="0" smtClean="0">
                <a:latin typeface="맑은 고딕"/>
                <a:ea typeface="맑은 고딕"/>
              </a:rPr>
              <a:t>현재 </a:t>
            </a:r>
            <a:r>
              <a:rPr lang="ko-KR" altLang="en-US" sz="1050" b="1" dirty="0" err="1" smtClean="0">
                <a:latin typeface="맑은 고딕"/>
                <a:ea typeface="맑은 고딕"/>
              </a:rPr>
              <a:t>공실로</a:t>
            </a:r>
            <a:r>
              <a:rPr lang="ko-KR" altLang="en-US" sz="1050" b="1" dirty="0" smtClean="0">
                <a:latin typeface="맑은 고딕"/>
                <a:ea typeface="맑은 고딕"/>
              </a:rPr>
              <a:t> </a:t>
            </a:r>
            <a:r>
              <a:rPr lang="ko-KR" altLang="en-US" sz="1050" b="1" dirty="0" err="1" smtClean="0">
                <a:latin typeface="맑은 고딕"/>
                <a:ea typeface="맑은 고딕"/>
              </a:rPr>
              <a:t>무권리금</a:t>
            </a:r>
            <a:r>
              <a:rPr lang="ko-KR" altLang="en-US" sz="1050" b="1" dirty="0" smtClean="0">
                <a:latin typeface="맑은 고딕"/>
                <a:ea typeface="맑은 고딕"/>
              </a:rPr>
              <a:t> </a:t>
            </a:r>
            <a:r>
              <a:rPr lang="en-US" altLang="ko-KR" sz="1050" b="1" dirty="0" smtClean="0">
                <a:latin typeface="맑은 고딕"/>
                <a:ea typeface="맑은 고딕"/>
              </a:rPr>
              <a:t>(21.6</a:t>
            </a:r>
            <a:r>
              <a:rPr lang="ko-KR" altLang="en-US" sz="1050" b="1" dirty="0" smtClean="0">
                <a:latin typeface="맑은 고딕"/>
                <a:ea typeface="맑은 고딕"/>
              </a:rPr>
              <a:t>평</a:t>
            </a:r>
            <a:r>
              <a:rPr lang="en-US" altLang="ko-KR" sz="1050" b="1" dirty="0" smtClean="0">
                <a:latin typeface="맑은 고딕"/>
                <a:ea typeface="맑은 고딕"/>
              </a:rPr>
              <a:t>)</a:t>
            </a:r>
            <a:r>
              <a:rPr lang="ko-KR" altLang="en-US" sz="1050" b="1" dirty="0" smtClean="0">
                <a:latin typeface="맑은 고딕"/>
                <a:ea typeface="맑은 고딕"/>
              </a:rPr>
              <a:t> </a:t>
            </a:r>
            <a:endParaRPr lang="en-US" altLang="ko-KR" sz="1050" b="1" dirty="0">
              <a:latin typeface="+mn-ea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393536" y="3381032"/>
            <a:ext cx="1440160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ko-KR" sz="1050" b="1" spc="-150" dirty="0" smtClean="0">
                <a:latin typeface="맑은 고딕"/>
                <a:ea typeface="맑은 고딕"/>
              </a:rPr>
              <a:t>▲ </a:t>
            </a:r>
            <a:r>
              <a:rPr lang="ko-KR" altLang="en-US" sz="1050" b="1" spc="-150" dirty="0" smtClean="0">
                <a:latin typeface="맑은 고딕"/>
                <a:ea typeface="맑은 고딕"/>
              </a:rPr>
              <a:t>한국경제 부동산 기사</a:t>
            </a:r>
            <a:endParaRPr lang="en-US" altLang="ko-KR" sz="1050" b="1" spc="-150" dirty="0">
              <a:latin typeface="+mn-ea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056752" y="3380144"/>
            <a:ext cx="1440160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ko-KR" sz="1050" b="1" spc="-150" dirty="0" smtClean="0">
                <a:latin typeface="맑은 고딕"/>
                <a:ea typeface="맑은 고딕"/>
              </a:rPr>
              <a:t>◀ </a:t>
            </a:r>
            <a:r>
              <a:rPr lang="ko-KR" altLang="en-US" sz="1050" b="1" spc="-150" dirty="0" err="1" smtClean="0">
                <a:latin typeface="맑은 고딕"/>
                <a:ea typeface="맑은 고딕"/>
              </a:rPr>
              <a:t>이코노믹리뷰</a:t>
            </a:r>
            <a:r>
              <a:rPr lang="ko-KR" altLang="en-US" sz="1050" b="1" spc="-150" dirty="0" smtClean="0">
                <a:latin typeface="맑은 고딕"/>
                <a:ea typeface="맑은 고딕"/>
              </a:rPr>
              <a:t> 기사</a:t>
            </a:r>
            <a:endParaRPr lang="en-US" altLang="ko-KR" sz="1050" b="1" spc="-150" dirty="0">
              <a:latin typeface="+mn-ea"/>
            </a:endParaRPr>
          </a:p>
        </p:txBody>
      </p:sp>
      <p:cxnSp>
        <p:nvCxnSpPr>
          <p:cNvPr id="35" name="직선 연결선 34"/>
          <p:cNvCxnSpPr/>
          <p:nvPr/>
        </p:nvCxnSpPr>
        <p:spPr>
          <a:xfrm>
            <a:off x="4303256" y="743291"/>
            <a:ext cx="0" cy="52650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4344784" y="679788"/>
            <a:ext cx="266429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100" b="1" dirty="0" smtClean="0">
                <a:latin typeface="+mn-ea"/>
              </a:rPr>
              <a:t>• </a:t>
            </a:r>
            <a:r>
              <a:rPr lang="ko-KR" altLang="en-US" sz="1100" b="1" dirty="0" smtClean="0">
                <a:latin typeface="+mn-ea"/>
              </a:rPr>
              <a:t>임대인 </a:t>
            </a:r>
            <a:r>
              <a:rPr lang="en-US" altLang="ko-KR" sz="1100" b="1" dirty="0" smtClean="0">
                <a:latin typeface="+mn-ea"/>
              </a:rPr>
              <a:t>: </a:t>
            </a:r>
            <a:r>
              <a:rPr lang="ko-KR" altLang="en-US" sz="1100" b="1" dirty="0" smtClean="0">
                <a:latin typeface="+mn-ea"/>
              </a:rPr>
              <a:t>이상훈 </a:t>
            </a:r>
            <a:r>
              <a:rPr lang="en-US" altLang="ko-KR" sz="1100" b="1" dirty="0" smtClean="0">
                <a:latin typeface="+mn-ea"/>
              </a:rPr>
              <a:t>(010 9185 3613)</a:t>
            </a:r>
          </a:p>
          <a:p>
            <a:pPr>
              <a:lnSpc>
                <a:spcPct val="150000"/>
              </a:lnSpc>
            </a:pPr>
            <a:r>
              <a:rPr lang="en-US" altLang="ko-KR" sz="1100" b="1" dirty="0" smtClean="0">
                <a:latin typeface="+mn-ea"/>
              </a:rPr>
              <a:t>• SM</a:t>
            </a:r>
            <a:r>
              <a:rPr lang="ko-KR" altLang="en-US" sz="1100" b="1" dirty="0" smtClean="0">
                <a:latin typeface="+mn-ea"/>
              </a:rPr>
              <a:t>스마트부동산 </a:t>
            </a:r>
            <a:r>
              <a:rPr lang="en-US" altLang="ko-KR" sz="1100" b="1" dirty="0" smtClean="0">
                <a:latin typeface="+mn-ea"/>
              </a:rPr>
              <a:t>(02 554 2800)</a:t>
            </a:r>
          </a:p>
        </p:txBody>
      </p:sp>
    </p:spTree>
    <p:extLst>
      <p:ext uri="{BB962C8B-B14F-4D97-AF65-F5344CB8AC3E}">
        <p14:creationId xmlns:p14="http://schemas.microsoft.com/office/powerpoint/2010/main" val="3693087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0484" y="47071"/>
            <a:ext cx="6797005" cy="9046990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직사각형 52"/>
          <p:cNvSpPr/>
          <p:nvPr/>
        </p:nvSpPr>
        <p:spPr>
          <a:xfrm>
            <a:off x="0" y="1"/>
            <a:ext cx="6858000" cy="528056"/>
          </a:xfrm>
          <a:prstGeom prst="rect">
            <a:avLst/>
          </a:prstGeom>
          <a:solidFill>
            <a:srgbClr val="4454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8680" y="1050643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 smtClean="0"/>
              <a:t>사거리 </a:t>
            </a:r>
            <a:r>
              <a:rPr lang="ko-KR" altLang="en-US" sz="1200" b="1" dirty="0"/>
              <a:t>대각선 건너편 </a:t>
            </a:r>
            <a:r>
              <a:rPr lang="en-US" altLang="ko-KR" sz="1200" b="1" dirty="0"/>
              <a:t>250</a:t>
            </a:r>
            <a:r>
              <a:rPr lang="ko-KR" altLang="en-US" sz="1200" b="1" dirty="0"/>
              <a:t>미터 </a:t>
            </a:r>
            <a:r>
              <a:rPr lang="en-US" altLang="ko-KR" sz="1200" b="1" dirty="0"/>
              <a:t>[</a:t>
            </a:r>
            <a:r>
              <a:rPr lang="ko-KR" altLang="en-US" sz="1200" b="1" dirty="0"/>
              <a:t>고래핫도그</a:t>
            </a:r>
            <a:r>
              <a:rPr lang="en-US" altLang="ko-KR" sz="1200" b="1" dirty="0"/>
              <a:t>] </a:t>
            </a:r>
            <a:r>
              <a:rPr lang="ko-KR" altLang="en-US" sz="1200" b="1" dirty="0" err="1"/>
              <a:t>성업중</a:t>
            </a:r>
            <a:r>
              <a:rPr lang="ko-KR" altLang="en-US" sz="1200" b="1" dirty="0"/>
              <a:t> </a:t>
            </a:r>
            <a:endParaRPr lang="en-US" altLang="ko-KR" sz="1200" b="1" dirty="0"/>
          </a:p>
          <a:p>
            <a:pPr algn="ctr"/>
            <a:r>
              <a:rPr lang="ko-KR" altLang="en-US" sz="1200" b="1" dirty="0" err="1" smtClean="0"/>
              <a:t>줄서서</a:t>
            </a:r>
            <a:r>
              <a:rPr lang="ko-KR" altLang="en-US" sz="1200" b="1" dirty="0" smtClean="0"/>
              <a:t> </a:t>
            </a:r>
            <a:r>
              <a:rPr lang="ko-KR" altLang="en-US" sz="1200" b="1" dirty="0" err="1" smtClean="0"/>
              <a:t>먹는집</a:t>
            </a:r>
            <a:endParaRPr lang="ko-KR" altLang="en-US" sz="1200" dirty="0">
              <a:effectLst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6118" y="67434"/>
            <a:ext cx="685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 smtClean="0">
                <a:solidFill>
                  <a:schemeClr val="bg1">
                    <a:lumMod val="95000"/>
                  </a:schemeClr>
                </a:solidFill>
                <a:latin typeface="Tmon몬소리 Black" pitchFamily="2" charset="-127"/>
                <a:ea typeface="Tmon몬소리 Black" pitchFamily="2" charset="-127"/>
              </a:rPr>
              <a:t>대치동 </a:t>
            </a:r>
            <a:r>
              <a:rPr lang="ko-KR" altLang="en-US" sz="2000" b="1" dirty="0" err="1" smtClean="0">
                <a:solidFill>
                  <a:schemeClr val="bg1">
                    <a:lumMod val="95000"/>
                  </a:schemeClr>
                </a:solidFill>
                <a:latin typeface="Tmon몬소리 Black" pitchFamily="2" charset="-127"/>
                <a:ea typeface="Tmon몬소리 Black" pitchFamily="2" charset="-127"/>
              </a:rPr>
              <a:t>은마</a:t>
            </a:r>
            <a:r>
              <a:rPr lang="en-US" altLang="ko-KR" sz="2000" b="1" dirty="0" smtClean="0">
                <a:solidFill>
                  <a:schemeClr val="bg1">
                    <a:lumMod val="95000"/>
                  </a:schemeClr>
                </a:solidFill>
                <a:latin typeface="Tmon몬소리 Black" pitchFamily="2" charset="-127"/>
                <a:ea typeface="Tmon몬소리 Black" pitchFamily="2" charset="-127"/>
              </a:rPr>
              <a:t>ⓐ </a:t>
            </a:r>
            <a:r>
              <a:rPr lang="ko-KR" altLang="en-US" sz="2000" b="1" dirty="0" smtClean="0">
                <a:solidFill>
                  <a:schemeClr val="bg1">
                    <a:lumMod val="95000"/>
                  </a:schemeClr>
                </a:solidFill>
                <a:latin typeface="Tmon몬소리 Black" pitchFamily="2" charset="-127"/>
                <a:ea typeface="Tmon몬소리 Black" pitchFamily="2" charset="-127"/>
              </a:rPr>
              <a:t>사거리 코너 상가 임대 제안서</a:t>
            </a:r>
            <a:endParaRPr lang="ko-KR" altLang="en-US" sz="2000" b="1" dirty="0">
              <a:solidFill>
                <a:schemeClr val="bg1">
                  <a:lumMod val="95000"/>
                </a:schemeClr>
              </a:solidFill>
              <a:latin typeface="Tmon몬소리 Black" pitchFamily="2" charset="-127"/>
              <a:ea typeface="Tmon몬소리 Black" pitchFamily="2" charset="-127"/>
            </a:endParaRPr>
          </a:p>
        </p:txBody>
      </p:sp>
      <p:pic>
        <p:nvPicPr>
          <p:cNvPr id="1026" name="Picture 2" descr="C:\Users\USER\Desktop\부동산\고래핫도그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9976" y="2411760"/>
            <a:ext cx="2718048" cy="3624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026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2379</TotalTime>
  <Words>154</Words>
  <Application>Microsoft Office PowerPoint</Application>
  <PresentationFormat>화면 슬라이드 쇼(4:3)</PresentationFormat>
  <Paragraphs>17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36</cp:revision>
  <dcterms:created xsi:type="dcterms:W3CDTF">2018-04-01T13:59:27Z</dcterms:created>
  <dcterms:modified xsi:type="dcterms:W3CDTF">2018-06-06T05:38:16Z</dcterms:modified>
</cp:coreProperties>
</file>