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0" r:id="rId3"/>
    <p:sldId id="286" r:id="rId4"/>
    <p:sldId id="292" r:id="rId5"/>
    <p:sldId id="287" r:id="rId6"/>
    <p:sldId id="288" r:id="rId7"/>
    <p:sldId id="289" r:id="rId8"/>
    <p:sldId id="295" r:id="rId9"/>
    <p:sldId id="296" r:id="rId10"/>
    <p:sldId id="282" r:id="rId11"/>
    <p:sldId id="283" r:id="rId12"/>
    <p:sldId id="281" r:id="rId13"/>
  </p:sldIdLst>
  <p:sldSz cx="9906000" cy="6858000" type="A4"/>
  <p:notesSz cx="6797675" cy="99266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2400" i="1" kern="1200">
        <a:solidFill>
          <a:schemeClr val="tx1"/>
        </a:solidFill>
        <a:latin typeface="PMingLiU-ExtB" pitchFamily="18" charset="-120"/>
        <a:ea typeface="PMingLiU-ExtB" pitchFamily="18" charset="-120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2400" i="1" kern="1200">
        <a:solidFill>
          <a:schemeClr val="tx1"/>
        </a:solidFill>
        <a:latin typeface="PMingLiU-ExtB" pitchFamily="18" charset="-120"/>
        <a:ea typeface="PMingLiU-ExtB" pitchFamily="18" charset="-120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2400" i="1" kern="1200">
        <a:solidFill>
          <a:schemeClr val="tx1"/>
        </a:solidFill>
        <a:latin typeface="PMingLiU-ExtB" pitchFamily="18" charset="-120"/>
        <a:ea typeface="PMingLiU-ExtB" pitchFamily="18" charset="-120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2400" i="1" kern="1200">
        <a:solidFill>
          <a:schemeClr val="tx1"/>
        </a:solidFill>
        <a:latin typeface="PMingLiU-ExtB" pitchFamily="18" charset="-120"/>
        <a:ea typeface="PMingLiU-ExtB" pitchFamily="18" charset="-120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2400" i="1" kern="1200">
        <a:solidFill>
          <a:schemeClr val="tx1"/>
        </a:solidFill>
        <a:latin typeface="PMingLiU-ExtB" pitchFamily="18" charset="-120"/>
        <a:ea typeface="PMingLiU-ExtB" pitchFamily="18" charset="-120"/>
        <a:cs typeface="+mn-cs"/>
      </a:defRPr>
    </a:lvl5pPr>
    <a:lvl6pPr marL="2286000" algn="l" defTabSz="914400" rtl="0" eaLnBrk="1" latinLnBrk="1" hangingPunct="1">
      <a:defRPr kumimoji="1" sz="2400" i="1" kern="1200">
        <a:solidFill>
          <a:schemeClr val="tx1"/>
        </a:solidFill>
        <a:latin typeface="PMingLiU-ExtB" pitchFamily="18" charset="-120"/>
        <a:ea typeface="PMingLiU-ExtB" pitchFamily="18" charset="-120"/>
        <a:cs typeface="+mn-cs"/>
      </a:defRPr>
    </a:lvl6pPr>
    <a:lvl7pPr marL="2743200" algn="l" defTabSz="914400" rtl="0" eaLnBrk="1" latinLnBrk="1" hangingPunct="1">
      <a:defRPr kumimoji="1" sz="2400" i="1" kern="1200">
        <a:solidFill>
          <a:schemeClr val="tx1"/>
        </a:solidFill>
        <a:latin typeface="PMingLiU-ExtB" pitchFamily="18" charset="-120"/>
        <a:ea typeface="PMingLiU-ExtB" pitchFamily="18" charset="-120"/>
        <a:cs typeface="+mn-cs"/>
      </a:defRPr>
    </a:lvl7pPr>
    <a:lvl8pPr marL="3200400" algn="l" defTabSz="914400" rtl="0" eaLnBrk="1" latinLnBrk="1" hangingPunct="1">
      <a:defRPr kumimoji="1" sz="2400" i="1" kern="1200">
        <a:solidFill>
          <a:schemeClr val="tx1"/>
        </a:solidFill>
        <a:latin typeface="PMingLiU-ExtB" pitchFamily="18" charset="-120"/>
        <a:ea typeface="PMingLiU-ExtB" pitchFamily="18" charset="-120"/>
        <a:cs typeface="+mn-cs"/>
      </a:defRPr>
    </a:lvl8pPr>
    <a:lvl9pPr marL="3657600" algn="l" defTabSz="914400" rtl="0" eaLnBrk="1" latinLnBrk="1" hangingPunct="1">
      <a:defRPr kumimoji="1" sz="2400" i="1" kern="1200">
        <a:solidFill>
          <a:schemeClr val="tx1"/>
        </a:solidFill>
        <a:latin typeface="PMingLiU-ExtB" pitchFamily="18" charset="-120"/>
        <a:ea typeface="PMingLiU-ExtB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>
          <p15:clr>
            <a:srgbClr val="A4A3A4"/>
          </p15:clr>
        </p15:guide>
        <p15:guide id="2" orient="horz" pos="2387">
          <p15:clr>
            <a:srgbClr val="A4A3A4"/>
          </p15:clr>
        </p15:guide>
        <p15:guide id="3" orient="horz" pos="799">
          <p15:clr>
            <a:srgbClr val="A4A3A4"/>
          </p15:clr>
        </p15:guide>
        <p15:guide id="4" orient="horz" pos="2160">
          <p15:clr>
            <a:srgbClr val="A4A3A4"/>
          </p15:clr>
        </p15:guide>
        <p15:guide id="5" orient="horz" pos="2523">
          <p15:clr>
            <a:srgbClr val="A4A3A4"/>
          </p15:clr>
        </p15:guide>
        <p15:guide id="6" pos="3120">
          <p15:clr>
            <a:srgbClr val="A4A3A4"/>
          </p15:clr>
        </p15:guide>
        <p15:guide id="7">
          <p15:clr>
            <a:srgbClr val="A4A3A4"/>
          </p15:clr>
        </p15:guide>
        <p15:guide id="8" pos="2984">
          <p15:clr>
            <a:srgbClr val="A4A3A4"/>
          </p15:clr>
        </p15:guide>
        <p15:guide id="9" pos="4390">
          <p15:clr>
            <a:srgbClr val="A4A3A4"/>
          </p15:clr>
        </p15:guide>
        <p15:guide id="10" pos="4572">
          <p15:clr>
            <a:srgbClr val="A4A3A4"/>
          </p15:clr>
        </p15:guide>
        <p15:guide id="11" pos="59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82C836"/>
    <a:srgbClr val="C7EBF5"/>
    <a:srgbClr val="FF47A3"/>
    <a:srgbClr val="FF3399"/>
    <a:srgbClr val="0000FF"/>
    <a:srgbClr val="0000CC"/>
    <a:srgbClr val="009999"/>
    <a:srgbClr val="376092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7" autoAdjust="0"/>
    <p:restoredTop sz="95232" autoAdjust="0"/>
  </p:normalViewPr>
  <p:slideViewPr>
    <p:cSldViewPr>
      <p:cViewPr varScale="1">
        <p:scale>
          <a:sx n="85" d="100"/>
          <a:sy n="85" d="100"/>
        </p:scale>
        <p:origin x="-778" y="-77"/>
      </p:cViewPr>
      <p:guideLst>
        <p:guide orient="horz"/>
        <p:guide orient="horz" pos="2387"/>
        <p:guide orient="horz" pos="799"/>
        <p:guide orient="horz" pos="2160"/>
        <p:guide orient="horz" pos="2523"/>
        <p:guide pos="3120"/>
        <p:guide/>
        <p:guide pos="2984"/>
        <p:guide pos="4390"/>
        <p:guide pos="4572"/>
        <p:guide pos="59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r">
              <a:defRPr sz="1200"/>
            </a:lvl1pPr>
          </a:lstStyle>
          <a:p>
            <a:pPr>
              <a:defRPr/>
            </a:pPr>
            <a:fld id="{FD6BBBDD-2006-4044-844C-ACF34B0D7A4F}" type="datetimeFigureOut">
              <a:rPr lang="ko-KR" altLang="en-US"/>
              <a:pPr>
                <a:defRPr/>
              </a:pPr>
              <a:t>2018-01-25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4538"/>
            <a:ext cx="537210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43" tIns="45222" rIns="90443" bIns="45222" rtlCol="0" anchor="ctr"/>
          <a:lstStyle/>
          <a:p>
            <a:pPr lvl="0"/>
            <a:endParaRPr lang="ko-KR" altLang="en-US" noProof="0" dirty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924" y="4714839"/>
            <a:ext cx="5437827" cy="4467931"/>
          </a:xfrm>
          <a:prstGeom prst="rect">
            <a:avLst/>
          </a:prstGeom>
        </p:spPr>
        <p:txBody>
          <a:bodyPr vert="horz" lIns="90443" tIns="45222" rIns="90443" bIns="45222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105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815" y="9428105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r">
              <a:defRPr sz="1200"/>
            </a:lvl1pPr>
          </a:lstStyle>
          <a:p>
            <a:pPr>
              <a:defRPr/>
            </a:pPr>
            <a:fld id="{33F4E5F3-7711-4D1C-8365-6DDCD55DB85F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373141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 smtClean="0"/>
          </a:p>
        </p:txBody>
      </p:sp>
      <p:sp>
        <p:nvSpPr>
          <p:cNvPr id="1536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1pPr>
            <a:lvl2pPr marL="734852" indent="-282635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2pPr>
            <a:lvl3pPr marL="1130541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3pPr>
            <a:lvl4pPr marL="1582758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4pPr>
            <a:lvl5pPr marL="2034974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5pPr>
            <a:lvl6pPr marL="2487191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6pPr>
            <a:lvl7pPr marL="2939407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7pPr>
            <a:lvl8pPr marL="3391624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8pPr>
            <a:lvl9pPr marL="3843840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9pPr>
          </a:lstStyle>
          <a:p>
            <a:pPr eaLnBrk="1" hangingPunct="1"/>
            <a:fld id="{E562BF53-1ADE-4E25-A0A5-3726401E9BA0}" type="slidenum">
              <a:rPr lang="ko-KR" altLang="en-US" sz="1200"/>
              <a:pPr eaLnBrk="1" hangingPunct="1"/>
              <a:t>1</a:t>
            </a:fld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622572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 smtClean="0"/>
          </a:p>
        </p:txBody>
      </p:sp>
      <p:sp>
        <p:nvSpPr>
          <p:cNvPr id="1638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1pPr>
            <a:lvl2pPr marL="734852" indent="-282635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2pPr>
            <a:lvl3pPr marL="1130541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3pPr>
            <a:lvl4pPr marL="1582758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4pPr>
            <a:lvl5pPr marL="2034974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5pPr>
            <a:lvl6pPr marL="2487191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6pPr>
            <a:lvl7pPr marL="2939407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7pPr>
            <a:lvl8pPr marL="3391624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8pPr>
            <a:lvl9pPr marL="3843840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9pPr>
          </a:lstStyle>
          <a:p>
            <a:pPr eaLnBrk="1" hangingPunct="1"/>
            <a:fld id="{C94940B8-9AC3-40BA-94B4-6F940BAE44EE}" type="slidenum">
              <a:rPr lang="ko-KR" altLang="en-US" sz="1200"/>
              <a:pPr eaLnBrk="1" hangingPunct="1"/>
              <a:t>10</a:t>
            </a:fld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458909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 smtClean="0"/>
          </a:p>
        </p:txBody>
      </p:sp>
      <p:sp>
        <p:nvSpPr>
          <p:cNvPr id="1638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1pPr>
            <a:lvl2pPr marL="734852" indent="-282635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2pPr>
            <a:lvl3pPr marL="1130541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3pPr>
            <a:lvl4pPr marL="1582758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4pPr>
            <a:lvl5pPr marL="2034974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5pPr>
            <a:lvl6pPr marL="2487191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6pPr>
            <a:lvl7pPr marL="2939407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7pPr>
            <a:lvl8pPr marL="3391624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8pPr>
            <a:lvl9pPr marL="3843840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9pPr>
          </a:lstStyle>
          <a:p>
            <a:pPr eaLnBrk="1" hangingPunct="1"/>
            <a:fld id="{C94940B8-9AC3-40BA-94B4-6F940BAE44EE}" type="slidenum">
              <a:rPr lang="ko-KR" altLang="en-US" sz="1200"/>
              <a:pPr eaLnBrk="1" hangingPunct="1"/>
              <a:t>11</a:t>
            </a:fld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9397414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 smtClean="0"/>
          </a:p>
        </p:txBody>
      </p:sp>
      <p:sp>
        <p:nvSpPr>
          <p:cNvPr id="1638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1pPr>
            <a:lvl2pPr marL="734852" indent="-282635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2pPr>
            <a:lvl3pPr marL="1130541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3pPr>
            <a:lvl4pPr marL="1582758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4pPr>
            <a:lvl5pPr marL="2034974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5pPr>
            <a:lvl6pPr marL="2487191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6pPr>
            <a:lvl7pPr marL="2939407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7pPr>
            <a:lvl8pPr marL="3391624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8pPr>
            <a:lvl9pPr marL="3843840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9pPr>
          </a:lstStyle>
          <a:p>
            <a:pPr eaLnBrk="1" hangingPunct="1"/>
            <a:fld id="{C94940B8-9AC3-40BA-94B4-6F940BAE44EE}" type="slidenum">
              <a:rPr lang="ko-KR" altLang="en-US" sz="1200"/>
              <a:pPr eaLnBrk="1" hangingPunct="1"/>
              <a:t>12</a:t>
            </a:fld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64067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 smtClean="0"/>
          </a:p>
        </p:txBody>
      </p:sp>
      <p:sp>
        <p:nvSpPr>
          <p:cNvPr id="1638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1pPr>
            <a:lvl2pPr marL="734852" indent="-282635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2pPr>
            <a:lvl3pPr marL="1130541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3pPr>
            <a:lvl4pPr marL="1582758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4pPr>
            <a:lvl5pPr marL="2034974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5pPr>
            <a:lvl6pPr marL="2487191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6pPr>
            <a:lvl7pPr marL="2939407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7pPr>
            <a:lvl8pPr marL="3391624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8pPr>
            <a:lvl9pPr marL="3843840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9pPr>
          </a:lstStyle>
          <a:p>
            <a:pPr eaLnBrk="1" hangingPunct="1"/>
            <a:fld id="{C94940B8-9AC3-40BA-94B4-6F940BAE44EE}" type="slidenum">
              <a:rPr lang="ko-KR" altLang="en-US" sz="1200"/>
              <a:pPr eaLnBrk="1" hangingPunct="1"/>
              <a:t>2</a:t>
            </a:fld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154589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 smtClean="0"/>
          </a:p>
        </p:txBody>
      </p:sp>
      <p:sp>
        <p:nvSpPr>
          <p:cNvPr id="1638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1pPr>
            <a:lvl2pPr marL="734852" indent="-282635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2pPr>
            <a:lvl3pPr marL="1130541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3pPr>
            <a:lvl4pPr marL="1582758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4pPr>
            <a:lvl5pPr marL="2034974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5pPr>
            <a:lvl6pPr marL="2487191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6pPr>
            <a:lvl7pPr marL="2939407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7pPr>
            <a:lvl8pPr marL="3391624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8pPr>
            <a:lvl9pPr marL="3843840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9pPr>
          </a:lstStyle>
          <a:p>
            <a:pPr eaLnBrk="1" hangingPunct="1"/>
            <a:fld id="{C94940B8-9AC3-40BA-94B4-6F940BAE44EE}" type="slidenum">
              <a:rPr lang="ko-KR" altLang="en-US" sz="1200"/>
              <a:pPr eaLnBrk="1" hangingPunct="1"/>
              <a:t>3</a:t>
            </a:fld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387220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 smtClean="0"/>
          </a:p>
        </p:txBody>
      </p:sp>
      <p:sp>
        <p:nvSpPr>
          <p:cNvPr id="1638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1pPr>
            <a:lvl2pPr marL="734852" indent="-282635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2pPr>
            <a:lvl3pPr marL="1130541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3pPr>
            <a:lvl4pPr marL="1582758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4pPr>
            <a:lvl5pPr marL="2034974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5pPr>
            <a:lvl6pPr marL="2487191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6pPr>
            <a:lvl7pPr marL="2939407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7pPr>
            <a:lvl8pPr marL="3391624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8pPr>
            <a:lvl9pPr marL="3843840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9pPr>
          </a:lstStyle>
          <a:p>
            <a:pPr eaLnBrk="1" hangingPunct="1"/>
            <a:fld id="{C94940B8-9AC3-40BA-94B4-6F940BAE44EE}" type="slidenum">
              <a:rPr lang="ko-KR" altLang="en-US" sz="1200"/>
              <a:pPr eaLnBrk="1" hangingPunct="1"/>
              <a:t>4</a:t>
            </a:fld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641350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 smtClean="0"/>
          </a:p>
        </p:txBody>
      </p:sp>
      <p:sp>
        <p:nvSpPr>
          <p:cNvPr id="1638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1pPr>
            <a:lvl2pPr marL="734852" indent="-282635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2pPr>
            <a:lvl3pPr marL="1130541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3pPr>
            <a:lvl4pPr marL="1582758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4pPr>
            <a:lvl5pPr marL="2034974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5pPr>
            <a:lvl6pPr marL="2487191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6pPr>
            <a:lvl7pPr marL="2939407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7pPr>
            <a:lvl8pPr marL="3391624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8pPr>
            <a:lvl9pPr marL="3843840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9pPr>
          </a:lstStyle>
          <a:p>
            <a:pPr eaLnBrk="1" hangingPunct="1"/>
            <a:fld id="{C94940B8-9AC3-40BA-94B4-6F940BAE44EE}" type="slidenum">
              <a:rPr lang="ko-KR" altLang="en-US" sz="1200"/>
              <a:pPr eaLnBrk="1" hangingPunct="1"/>
              <a:t>5</a:t>
            </a:fld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641350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 smtClean="0"/>
          </a:p>
        </p:txBody>
      </p:sp>
      <p:sp>
        <p:nvSpPr>
          <p:cNvPr id="1638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1pPr>
            <a:lvl2pPr marL="734852" indent="-282635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2pPr>
            <a:lvl3pPr marL="1130541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3pPr>
            <a:lvl4pPr marL="1582758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4pPr>
            <a:lvl5pPr marL="2034974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5pPr>
            <a:lvl6pPr marL="2487191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6pPr>
            <a:lvl7pPr marL="2939407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7pPr>
            <a:lvl8pPr marL="3391624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8pPr>
            <a:lvl9pPr marL="3843840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9pPr>
          </a:lstStyle>
          <a:p>
            <a:pPr eaLnBrk="1" hangingPunct="1"/>
            <a:fld id="{C94940B8-9AC3-40BA-94B4-6F940BAE44EE}" type="slidenum">
              <a:rPr lang="ko-KR" altLang="en-US" sz="1200"/>
              <a:pPr eaLnBrk="1" hangingPunct="1"/>
              <a:t>6</a:t>
            </a:fld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641350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 smtClean="0"/>
          </a:p>
        </p:txBody>
      </p:sp>
      <p:sp>
        <p:nvSpPr>
          <p:cNvPr id="1638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1pPr>
            <a:lvl2pPr marL="734852" indent="-282635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2pPr>
            <a:lvl3pPr marL="1130541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3pPr>
            <a:lvl4pPr marL="1582758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4pPr>
            <a:lvl5pPr marL="2034974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5pPr>
            <a:lvl6pPr marL="2487191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6pPr>
            <a:lvl7pPr marL="2939407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7pPr>
            <a:lvl8pPr marL="3391624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8pPr>
            <a:lvl9pPr marL="3843840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9pPr>
          </a:lstStyle>
          <a:p>
            <a:pPr eaLnBrk="1" hangingPunct="1"/>
            <a:fld id="{C94940B8-9AC3-40BA-94B4-6F940BAE44EE}" type="slidenum">
              <a:rPr lang="ko-KR" altLang="en-US" sz="1200"/>
              <a:pPr eaLnBrk="1" hangingPunct="1"/>
              <a:t>7</a:t>
            </a:fld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6413508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 smtClean="0"/>
          </a:p>
        </p:txBody>
      </p:sp>
      <p:sp>
        <p:nvSpPr>
          <p:cNvPr id="1638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1pPr>
            <a:lvl2pPr marL="734852" indent="-282635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2pPr>
            <a:lvl3pPr marL="1130541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3pPr>
            <a:lvl4pPr marL="1582758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4pPr>
            <a:lvl5pPr marL="2034974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5pPr>
            <a:lvl6pPr marL="2487191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6pPr>
            <a:lvl7pPr marL="2939407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7pPr>
            <a:lvl8pPr marL="3391624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8pPr>
            <a:lvl9pPr marL="3843840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9pPr>
          </a:lstStyle>
          <a:p>
            <a:pPr eaLnBrk="1" hangingPunct="1"/>
            <a:fld id="{C94940B8-9AC3-40BA-94B4-6F940BAE44EE}" type="slidenum">
              <a:rPr lang="ko-KR" altLang="en-US" sz="1200"/>
              <a:pPr eaLnBrk="1" hangingPunct="1"/>
              <a:t>8</a:t>
            </a:fld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6413508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 smtClean="0"/>
          </a:p>
        </p:txBody>
      </p:sp>
      <p:sp>
        <p:nvSpPr>
          <p:cNvPr id="1638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1pPr>
            <a:lvl2pPr marL="734852" indent="-282635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2pPr>
            <a:lvl3pPr marL="1130541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3pPr>
            <a:lvl4pPr marL="1582758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4pPr>
            <a:lvl5pPr marL="2034974" indent="-226108" eaLnBrk="0" hangingPunct="0"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5pPr>
            <a:lvl6pPr marL="2487191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6pPr>
            <a:lvl7pPr marL="2939407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7pPr>
            <a:lvl8pPr marL="3391624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8pPr>
            <a:lvl9pPr marL="3843840" indent="-226108" eaLnBrk="0" fontAlgn="base" hangingPunct="0">
              <a:spcBef>
                <a:spcPct val="0"/>
              </a:spcBef>
              <a:spcAft>
                <a:spcPct val="0"/>
              </a:spcAft>
              <a:defRPr kumimoji="1" sz="2400" i="1">
                <a:solidFill>
                  <a:schemeClr val="tx1"/>
                </a:solidFill>
                <a:latin typeface="PMingLiU-ExtB" pitchFamily="18" charset="-120"/>
                <a:ea typeface="PMingLiU-ExtB" pitchFamily="18" charset="-120"/>
              </a:defRPr>
            </a:lvl9pPr>
          </a:lstStyle>
          <a:p>
            <a:pPr eaLnBrk="1" hangingPunct="1"/>
            <a:fld id="{C94940B8-9AC3-40BA-94B4-6F940BAE44EE}" type="slidenum">
              <a:rPr lang="ko-KR" altLang="en-US" sz="1200"/>
              <a:pPr eaLnBrk="1" hangingPunct="1"/>
              <a:t>9</a:t>
            </a:fld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641350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6" descr="머리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1196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7" descr="다리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745" y="5997421"/>
            <a:ext cx="1771351" cy="599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06439-3E9A-4119-BA3A-8827C1E823E0}" type="datetimeFigureOut">
              <a:rPr lang="ko-KR" altLang="en-US"/>
              <a:pPr>
                <a:defRPr/>
              </a:pPr>
              <a:t>2018-01-25</a:t>
            </a:fld>
            <a:endParaRPr lang="ko-KR" altLang="en-US" dirty="0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CD1C5-7C16-4156-AAA3-10CE4D7D01F9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6970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65EE7-4BC1-4D0B-994D-8217D1304AE4}" type="datetimeFigureOut">
              <a:rPr lang="ko-KR" altLang="en-US"/>
              <a:pPr>
                <a:defRPr/>
              </a:pPr>
              <a:t>2018-01-25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26A09-4A5F-4BA8-857D-E372ADDD72E9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966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AC5B3-5879-4A6E-AB57-C0F936B8C189}" type="datetimeFigureOut">
              <a:rPr lang="ko-KR" altLang="en-US"/>
              <a:pPr>
                <a:defRPr/>
              </a:pPr>
              <a:t>2018-01-25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4E924-1072-4E5F-AD90-08F013834627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87025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6" descr="서브빽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450" y="1641475"/>
            <a:ext cx="5416550" cy="506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7" descr="머리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그림 8" descr="서브꼬리2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6597650"/>
            <a:ext cx="2128837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F9EB3-4449-455A-A877-C9C9D9761AE5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448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FBA9B-E42F-41CA-BF1D-EE15DBCD8049}" type="datetimeFigureOut">
              <a:rPr lang="ko-KR" altLang="en-US"/>
              <a:pPr>
                <a:defRPr/>
              </a:pPr>
              <a:t>2018-01-25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43ED6-8BB3-46EE-A41F-4F101DAADE7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6098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7BE3B-6D89-4843-99C4-D5C7A783B959}" type="datetimeFigureOut">
              <a:rPr lang="ko-KR" altLang="en-US"/>
              <a:pPr>
                <a:defRPr/>
              </a:pPr>
              <a:t>2018-01-25</a:t>
            </a:fld>
            <a:endParaRPr lang="ko-KR" altLang="en-US" dirty="0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AF9CE-1681-4C73-B2D2-53EAEA60EA90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9925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E358D-4A87-4D5C-929D-2EF68625F22C}" type="datetimeFigureOut">
              <a:rPr lang="ko-KR" altLang="en-US"/>
              <a:pPr>
                <a:defRPr/>
              </a:pPr>
              <a:t>2018-01-25</a:t>
            </a:fld>
            <a:endParaRPr lang="ko-KR" altLang="en-US" dirty="0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DCCB9-933B-4511-8820-7E8B2043FE2F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5165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06C06-11BD-4C21-8B9A-2DFD23FE01E0}" type="datetimeFigureOut">
              <a:rPr lang="ko-KR" altLang="en-US"/>
              <a:pPr>
                <a:defRPr/>
              </a:pPr>
              <a:t>2018-01-25</a:t>
            </a:fld>
            <a:endParaRPr lang="ko-KR" altLang="en-US" dirty="0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3DA18-870C-4C49-99DA-773EE92DB2FC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9364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60CDF-F044-483A-B79D-922B12A0C40A}" type="datetimeFigureOut">
              <a:rPr lang="ko-KR" altLang="en-US"/>
              <a:pPr>
                <a:defRPr/>
              </a:pPr>
              <a:t>2018-01-25</a:t>
            </a:fld>
            <a:endParaRPr lang="ko-KR" altLang="en-US" dirty="0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7C8B3-EE9F-4A6D-9A0A-138022FC144F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073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8AAEA-C1DD-47CC-B44D-A04BECC1424A}" type="datetimeFigureOut">
              <a:rPr lang="ko-KR" altLang="en-US"/>
              <a:pPr>
                <a:defRPr/>
              </a:pPr>
              <a:t>2018-01-25</a:t>
            </a:fld>
            <a:endParaRPr lang="ko-KR" altLang="en-US" dirty="0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651B4-641D-450A-BBC1-B095DF39F5A1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2228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dirty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C9B30-503B-44D3-AB92-3FECB4522D09}" type="datetimeFigureOut">
              <a:rPr lang="ko-KR" altLang="en-US"/>
              <a:pPr>
                <a:defRPr/>
              </a:pPr>
              <a:t>2018-01-25</a:t>
            </a:fld>
            <a:endParaRPr lang="ko-KR" altLang="en-US" dirty="0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A445E-73AB-42A8-8724-3F884CF174DE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154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i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2AE12F1-31F1-47A7-9640-64BE0E15842C}" type="datetimeFigureOut">
              <a:rPr lang="ko-KR" altLang="en-US"/>
              <a:pPr>
                <a:defRPr/>
              </a:pPr>
              <a:t>2018-01-25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 i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i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C5ACDCA-4E31-449D-8FA2-5A781CA1CC06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itchFamily="34" charset="0"/>
          <a:ea typeface="새굴림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itchFamily="34" charset="0"/>
          <a:ea typeface="새굴림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itchFamily="34" charset="0"/>
          <a:ea typeface="새굴림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itchFamily="34" charset="0"/>
          <a:ea typeface="새굴림" pitchFamily="18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itchFamily="34" charset="0"/>
          <a:ea typeface="새굴림" pitchFamily="18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itchFamily="34" charset="0"/>
          <a:ea typeface="새굴림" pitchFamily="18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itchFamily="34" charset="0"/>
          <a:ea typeface="새굴림" pitchFamily="18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lack" pitchFamily="34" charset="0"/>
          <a:ea typeface="새굴림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5291916"/>
            <a:ext cx="990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2018. </a:t>
            </a:r>
            <a:r>
              <a:rPr lang="en-US" altLang="ko-KR" sz="18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1</a:t>
            </a:r>
            <a:endParaRPr lang="ko-KR" alt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2" name="Picture 8" descr="E:\JOHN-PC-DATA\Desktop\★☆ 빙삭기 개발\스완 SWAN 이케나가 빙삭기\스완 스노우블로썸 빙삭기\눈꽃 이미지\191005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827" y="4092092"/>
            <a:ext cx="816221" cy="81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그룹 3"/>
          <p:cNvGrpSpPr/>
          <p:nvPr/>
        </p:nvGrpSpPr>
        <p:grpSpPr>
          <a:xfrm>
            <a:off x="2144688" y="1412776"/>
            <a:ext cx="5616624" cy="2304256"/>
            <a:chOff x="2144688" y="1412776"/>
            <a:chExt cx="5616624" cy="2304256"/>
          </a:xfrm>
        </p:grpSpPr>
        <p:sp>
          <p:nvSpPr>
            <p:cNvPr id="5" name="제목 1"/>
            <p:cNvSpPr txBox="1">
              <a:spLocks/>
            </p:cNvSpPr>
            <p:nvPr/>
          </p:nvSpPr>
          <p:spPr bwMode="auto">
            <a:xfrm>
              <a:off x="2144688" y="1412776"/>
              <a:ext cx="5616624" cy="936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algn="ctr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algn="ctr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 Black" pitchFamily="34" charset="0"/>
                  <a:ea typeface="새굴림" pitchFamily="18" charset="-127"/>
                </a:defRPr>
              </a:lvl2pPr>
              <a:lvl3pPr algn="ctr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 Black" pitchFamily="34" charset="0"/>
                  <a:ea typeface="새굴림" pitchFamily="18" charset="-127"/>
                </a:defRPr>
              </a:lvl3pPr>
              <a:lvl4pPr algn="ctr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 Black" pitchFamily="34" charset="0"/>
                  <a:ea typeface="새굴림" pitchFamily="18" charset="-127"/>
                </a:defRPr>
              </a:lvl4pPr>
              <a:lvl5pPr algn="ctr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 Black" pitchFamily="34" charset="0"/>
                  <a:ea typeface="새굴림" pitchFamily="18" charset="-127"/>
                </a:defRPr>
              </a:lvl5pPr>
              <a:lvl6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 Black" pitchFamily="34" charset="0"/>
                  <a:ea typeface="새굴림" pitchFamily="18" charset="-127"/>
                </a:defRPr>
              </a:lvl6pPr>
              <a:lvl7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 Black" pitchFamily="34" charset="0"/>
                  <a:ea typeface="새굴림" pitchFamily="18" charset="-127"/>
                </a:defRPr>
              </a:lvl7pPr>
              <a:lvl8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 Black" pitchFamily="34" charset="0"/>
                  <a:ea typeface="새굴림" pitchFamily="18" charset="-127"/>
                </a:defRPr>
              </a:lvl8pPr>
              <a:lvl9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 Black" pitchFamily="34" charset="0"/>
                  <a:ea typeface="새굴림" pitchFamily="18" charset="-127"/>
                </a:defRPr>
              </a:lvl9pPr>
            </a:lstStyle>
            <a:p>
              <a:r>
                <a:rPr kumimoji="0" lang="ko-KR" altLang="en-US" sz="4000" i="0" dirty="0" smtClean="0">
                  <a:solidFill>
                    <a:srgbClr val="376092"/>
                  </a:solidFill>
                  <a:latin typeface="JBold" panose="02020603020101020101" pitchFamily="18" charset="-127"/>
                  <a:ea typeface="JBold" panose="02020603020101020101" pitchFamily="18" charset="-127"/>
                  <a:cs typeface="JBold" panose="02020603020101020101" pitchFamily="18" charset="-127"/>
                </a:rPr>
                <a:t>스노우블로썸 아이스블록</a:t>
              </a:r>
              <a:endParaRPr kumimoji="0" lang="ko-KR" altLang="en-US" sz="4000" i="0" dirty="0">
                <a:solidFill>
                  <a:srgbClr val="376092"/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endParaRPr>
            </a:p>
          </p:txBody>
        </p:sp>
        <p:sp>
          <p:nvSpPr>
            <p:cNvPr id="6" name="제목 1"/>
            <p:cNvSpPr txBox="1">
              <a:spLocks/>
            </p:cNvSpPr>
            <p:nvPr/>
          </p:nvSpPr>
          <p:spPr bwMode="auto">
            <a:xfrm>
              <a:off x="3677662" y="3356992"/>
              <a:ext cx="3651602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algn="ctr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algn="ctr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 Black" pitchFamily="34" charset="0"/>
                  <a:ea typeface="새굴림" pitchFamily="18" charset="-127"/>
                </a:defRPr>
              </a:lvl2pPr>
              <a:lvl3pPr algn="ctr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 Black" pitchFamily="34" charset="0"/>
                  <a:ea typeface="새굴림" pitchFamily="18" charset="-127"/>
                </a:defRPr>
              </a:lvl3pPr>
              <a:lvl4pPr algn="ctr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 Black" pitchFamily="34" charset="0"/>
                  <a:ea typeface="새굴림" pitchFamily="18" charset="-127"/>
                </a:defRPr>
              </a:lvl4pPr>
              <a:lvl5pPr algn="ctr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 Black" pitchFamily="34" charset="0"/>
                  <a:ea typeface="새굴림" pitchFamily="18" charset="-127"/>
                </a:defRPr>
              </a:lvl5pPr>
              <a:lvl6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 Black" pitchFamily="34" charset="0"/>
                  <a:ea typeface="새굴림" pitchFamily="18" charset="-127"/>
                </a:defRPr>
              </a:lvl6pPr>
              <a:lvl7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 Black" pitchFamily="34" charset="0"/>
                  <a:ea typeface="새굴림" pitchFamily="18" charset="-127"/>
                </a:defRPr>
              </a:lvl7pPr>
              <a:lvl8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 Black" pitchFamily="34" charset="0"/>
                  <a:ea typeface="새굴림" pitchFamily="18" charset="-127"/>
                </a:defRPr>
              </a:lvl8pPr>
              <a:lvl9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 Black" pitchFamily="34" charset="0"/>
                  <a:ea typeface="새굴림" pitchFamily="18" charset="-127"/>
                </a:defRPr>
              </a:lvl9pPr>
            </a:lstStyle>
            <a:p>
              <a:pPr algn="r"/>
              <a:r>
                <a:rPr kumimoji="0" lang="en-US" altLang="ko-KR" sz="2400" i="0" dirty="0" smtClean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JBold" panose="02020603020101020101" pitchFamily="18" charset="-127"/>
                  <a:ea typeface="JBold" panose="02020603020101020101" pitchFamily="18" charset="-127"/>
                  <a:cs typeface="JBold" panose="02020603020101020101" pitchFamily="18" charset="-127"/>
                </a:rPr>
                <a:t>Snow Blossom Ice Shaver</a:t>
              </a:r>
              <a:endParaRPr kumimoji="0" lang="ko-KR" altLang="en-US" sz="2400" i="0" dirty="0">
                <a:solidFill>
                  <a:schemeClr val="accent4">
                    <a:lumMod val="60000"/>
                    <a:lumOff val="40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endParaRPr>
            </a:p>
          </p:txBody>
        </p:sp>
        <p:sp>
          <p:nvSpPr>
            <p:cNvPr id="7" name="제목 1"/>
            <p:cNvSpPr txBox="1">
              <a:spLocks/>
            </p:cNvSpPr>
            <p:nvPr/>
          </p:nvSpPr>
          <p:spPr bwMode="auto">
            <a:xfrm>
              <a:off x="2936776" y="2168860"/>
              <a:ext cx="4669816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algn="ctr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algn="ctr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 Black" pitchFamily="34" charset="0"/>
                  <a:ea typeface="새굴림" pitchFamily="18" charset="-127"/>
                </a:defRPr>
              </a:lvl2pPr>
              <a:lvl3pPr algn="ctr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 Black" pitchFamily="34" charset="0"/>
                  <a:ea typeface="새굴림" pitchFamily="18" charset="-127"/>
                </a:defRPr>
              </a:lvl3pPr>
              <a:lvl4pPr algn="ctr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 Black" pitchFamily="34" charset="0"/>
                  <a:ea typeface="새굴림" pitchFamily="18" charset="-127"/>
                </a:defRPr>
              </a:lvl4pPr>
              <a:lvl5pPr algn="ctr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 Black" pitchFamily="34" charset="0"/>
                  <a:ea typeface="새굴림" pitchFamily="18" charset="-127"/>
                </a:defRPr>
              </a:lvl5pPr>
              <a:lvl6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 Black" pitchFamily="34" charset="0"/>
                  <a:ea typeface="새굴림" pitchFamily="18" charset="-127"/>
                </a:defRPr>
              </a:lvl6pPr>
              <a:lvl7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 Black" pitchFamily="34" charset="0"/>
                  <a:ea typeface="새굴림" pitchFamily="18" charset="-127"/>
                </a:defRPr>
              </a:lvl7pPr>
              <a:lvl8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 Black" pitchFamily="34" charset="0"/>
                  <a:ea typeface="새굴림" pitchFamily="18" charset="-127"/>
                </a:defRPr>
              </a:lvl8pPr>
              <a:lvl9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Arial Black" pitchFamily="34" charset="0"/>
                  <a:ea typeface="새굴림" pitchFamily="18" charset="-127"/>
                </a:defRPr>
              </a:lvl9pPr>
            </a:lstStyle>
            <a:p>
              <a:pPr algn="l"/>
              <a:r>
                <a:rPr kumimoji="0" lang="en-US" altLang="ko-KR" sz="2400" i="0" dirty="0" smtClean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JBold" panose="02020603020101020101" pitchFamily="18" charset="-127"/>
                  <a:ea typeface="JBold" panose="02020603020101020101" pitchFamily="18" charset="-127"/>
                  <a:cs typeface="JBold" panose="02020603020101020101" pitchFamily="18" charset="-127"/>
                </a:rPr>
                <a:t>Snow Blossom Flavored Ice Block</a:t>
              </a:r>
              <a:endParaRPr kumimoji="0" lang="ko-KR" altLang="en-US" sz="2400" i="0" dirty="0">
                <a:solidFill>
                  <a:schemeClr val="accent4">
                    <a:lumMod val="60000"/>
                    <a:lumOff val="40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endParaRPr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2689732" y="2600908"/>
              <a:ext cx="4927564" cy="936104"/>
              <a:chOff x="2632922" y="2588012"/>
              <a:chExt cx="4927564" cy="936104"/>
            </a:xfrm>
          </p:grpSpPr>
          <p:pic>
            <p:nvPicPr>
              <p:cNvPr id="1026" name="Picture 2" descr="E:\JOHN-PC-DATA\Desktop\★☆ 빙삭기 개발\★ 스완 SWAN 이케나가 빙삭기\SWAN 로고 이미지 (고해상도)\output\SWAN_Blue_Logo_Master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32922" y="2828409"/>
                <a:ext cx="2189550" cy="43517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" name="제목 1"/>
              <p:cNvSpPr txBox="1">
                <a:spLocks/>
              </p:cNvSpPr>
              <p:nvPr/>
            </p:nvSpPr>
            <p:spPr bwMode="auto">
              <a:xfrm>
                <a:off x="4880991" y="2588012"/>
                <a:ext cx="2679495" cy="9361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>
                <a:lvl1pPr algn="ctr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 Black" pitchFamily="34" charset="0"/>
                    <a:ea typeface="새굴림" pitchFamily="18" charset="-127"/>
                  </a:defRPr>
                </a:lvl2pPr>
                <a:lvl3pPr algn="ctr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 Black" pitchFamily="34" charset="0"/>
                    <a:ea typeface="새굴림" pitchFamily="18" charset="-127"/>
                  </a:defRPr>
                </a:lvl3pPr>
                <a:lvl4pPr algn="ctr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 Black" pitchFamily="34" charset="0"/>
                    <a:ea typeface="새굴림" pitchFamily="18" charset="-127"/>
                  </a:defRPr>
                </a:lvl4pPr>
                <a:lvl5pPr algn="ctr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 Black" pitchFamily="34" charset="0"/>
                    <a:ea typeface="새굴림" pitchFamily="18" charset="-127"/>
                  </a:defRPr>
                </a:lvl5pPr>
                <a:lvl6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 Black" pitchFamily="34" charset="0"/>
                    <a:ea typeface="새굴림" pitchFamily="18" charset="-127"/>
                  </a:defRPr>
                </a:lvl6pPr>
                <a:lvl7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 Black" pitchFamily="34" charset="0"/>
                    <a:ea typeface="새굴림" pitchFamily="18" charset="-127"/>
                  </a:defRPr>
                </a:lvl7pPr>
                <a:lvl8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 Black" pitchFamily="34" charset="0"/>
                    <a:ea typeface="새굴림" pitchFamily="18" charset="-127"/>
                  </a:defRPr>
                </a:lvl8pPr>
                <a:lvl9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Arial Black" pitchFamily="34" charset="0"/>
                    <a:ea typeface="새굴림" pitchFamily="18" charset="-127"/>
                  </a:defRPr>
                </a:lvl9pPr>
              </a:lstStyle>
              <a:p>
                <a:pPr algn="l"/>
                <a:r>
                  <a:rPr kumimoji="0" lang="ko-KR" altLang="en-US" sz="4000" i="0" dirty="0" smtClean="0">
                    <a:solidFill>
                      <a:srgbClr val="376092"/>
                    </a:solidFill>
                    <a:latin typeface="JBold" panose="02020603020101020101" pitchFamily="18" charset="-127"/>
                    <a:ea typeface="JBold" panose="02020603020101020101" pitchFamily="18" charset="-127"/>
                    <a:cs typeface="JBold" panose="02020603020101020101" pitchFamily="18" charset="-127"/>
                  </a:rPr>
                  <a:t>눈꽃빙삭기</a:t>
                </a:r>
                <a:endParaRPr kumimoji="0" lang="ko-KR" altLang="en-US" sz="4000" i="0" dirty="0">
                  <a:solidFill>
                    <a:srgbClr val="376092"/>
                  </a:solidFill>
                  <a:latin typeface="JBold" panose="02020603020101020101" pitchFamily="18" charset="-127"/>
                  <a:ea typeface="JBold" panose="02020603020101020101" pitchFamily="18" charset="-127"/>
                  <a:cs typeface="JBold" panose="02020603020101020101" pitchFamily="18" charset="-127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72480" y="332656"/>
            <a:ext cx="42354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3. </a:t>
            </a:r>
            <a:r>
              <a:rPr lang="en-US" altLang="ko-KR" sz="2200" i="0" dirty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SWAN </a:t>
            </a:r>
            <a:r>
              <a:rPr lang="ko-KR" altLang="en-US" sz="2200" i="0" dirty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스노우블로썸 눈꽃빙삭기</a:t>
            </a: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439380"/>
              </p:ext>
            </p:extLst>
          </p:nvPr>
        </p:nvGraphicFramePr>
        <p:xfrm>
          <a:off x="4232920" y="894472"/>
          <a:ext cx="5349366" cy="534284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68152"/>
                <a:gridCol w="3981214"/>
              </a:tblGrid>
              <a:tr h="68565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제품명</a:t>
                      </a:r>
                      <a:endParaRPr lang="ko-KR" altLang="en-US" sz="1500" b="0" dirty="0">
                        <a:solidFill>
                          <a:schemeClr val="tx1"/>
                        </a:solidFill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500" b="0" dirty="0" smtClean="0">
                          <a:solidFill>
                            <a:schemeClr val="tx1"/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SWAN </a:t>
                      </a:r>
                      <a:r>
                        <a:rPr lang="ko-KR" altLang="en-US" sz="1500" b="0" dirty="0" smtClean="0">
                          <a:solidFill>
                            <a:schemeClr val="tx1"/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스노우블로썸 빙삭기 </a:t>
                      </a:r>
                      <a:r>
                        <a:rPr lang="en-US" altLang="ko-KR" sz="1500" b="0" baseline="0" dirty="0" smtClean="0">
                          <a:solidFill>
                            <a:schemeClr val="tx1"/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 (SB-200)</a:t>
                      </a:r>
                      <a:endParaRPr lang="ko-KR" altLang="en-US" sz="1500" b="0" dirty="0">
                        <a:solidFill>
                          <a:schemeClr val="tx1"/>
                        </a:solidFill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 marL="21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8972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사이즈 </a:t>
                      </a:r>
                      <a:endParaRPr lang="en-US" altLang="ko-KR" sz="1500" b="0" dirty="0" smtClean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  <a:p>
                      <a:pPr algn="ctr" latinLnBrk="1"/>
                      <a:r>
                        <a:rPr lang="ko-KR" altLang="en-US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및 무게</a:t>
                      </a:r>
                      <a:endParaRPr lang="ko-KR" altLang="en-US" sz="15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25</a:t>
                      </a:r>
                      <a:r>
                        <a:rPr lang="ko-KR" altLang="en-US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㎝ </a:t>
                      </a:r>
                      <a:r>
                        <a:rPr lang="en-US" altLang="ko-KR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× 31</a:t>
                      </a:r>
                      <a:r>
                        <a:rPr lang="ko-KR" altLang="en-US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㎝ </a:t>
                      </a:r>
                      <a:r>
                        <a:rPr lang="en-US" altLang="ko-KR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× 63</a:t>
                      </a:r>
                      <a:r>
                        <a:rPr lang="ko-KR" altLang="en-US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㎝  </a:t>
                      </a:r>
                      <a:r>
                        <a:rPr lang="en-US" altLang="ko-KR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/  </a:t>
                      </a:r>
                      <a:r>
                        <a:rPr lang="ko-KR" altLang="en-US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약 </a:t>
                      </a:r>
                      <a:r>
                        <a:rPr lang="en-US" altLang="ko-KR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10.2kg</a:t>
                      </a:r>
                    </a:p>
                    <a:p>
                      <a:pPr algn="l" latinLnBrk="1"/>
                      <a:r>
                        <a:rPr lang="en-US" altLang="ko-KR" sz="1300" b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   (</a:t>
                      </a:r>
                      <a:r>
                        <a:rPr lang="ko-KR" altLang="en-US" sz="1300" b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가로 </a:t>
                      </a:r>
                      <a:r>
                        <a:rPr lang="en-US" altLang="ko-KR" sz="1300" b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× </a:t>
                      </a:r>
                      <a:r>
                        <a:rPr lang="ko-KR" altLang="en-US" sz="1300" b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세로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 </a:t>
                      </a:r>
                      <a:r>
                        <a:rPr lang="en-US" altLang="ko-KR" sz="1300" b="1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× </a:t>
                      </a:r>
                      <a:r>
                        <a:rPr lang="ko-KR" altLang="en-US" sz="1300" b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높이</a:t>
                      </a:r>
                      <a:r>
                        <a:rPr lang="en-US" altLang="ko-KR" sz="1300" b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)</a:t>
                      </a:r>
                      <a:endParaRPr lang="ko-KR" altLang="en-US" sz="13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 marL="2160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4291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세부 사양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* </a:t>
                      </a:r>
                      <a:r>
                        <a:rPr lang="ko-KR" altLang="en-US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본   체</a:t>
                      </a:r>
                      <a:r>
                        <a:rPr lang="en-US" altLang="ko-KR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: ABS                 * </a:t>
                      </a:r>
                      <a:r>
                        <a:rPr lang="ko-KR" altLang="en-US" sz="15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스탠드</a:t>
                      </a:r>
                      <a:r>
                        <a:rPr lang="en-US" altLang="ko-KR" sz="15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: Steel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* </a:t>
                      </a:r>
                      <a:r>
                        <a:rPr lang="ko-KR" altLang="en-US" sz="15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벨트 드라이브 방식        </a:t>
                      </a:r>
                      <a:r>
                        <a:rPr lang="en-US" altLang="ko-KR" sz="15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* </a:t>
                      </a:r>
                      <a:r>
                        <a:rPr lang="ko-KR" altLang="en-US" sz="15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텐션 조절 가능</a:t>
                      </a:r>
                      <a:endParaRPr lang="en-US" altLang="ko-KR" sz="1500" b="0" baseline="0" dirty="0" smtClean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5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* </a:t>
                      </a:r>
                      <a:r>
                        <a:rPr lang="ko-KR" altLang="en-US" sz="15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투명한 칼날조정형 칼컵 </a:t>
                      </a:r>
                      <a:endParaRPr lang="en-US" altLang="ko-KR" sz="1500" b="0" baseline="0" dirty="0" smtClean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5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* 220 </a:t>
                      </a:r>
                      <a:r>
                        <a:rPr lang="ko-KR" altLang="en-US" sz="15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볼트</a:t>
                      </a:r>
                      <a:endParaRPr lang="ko-KR" altLang="en-US" sz="15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 marL="21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719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구성품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본체</a:t>
                      </a:r>
                      <a:r>
                        <a:rPr lang="en-US" altLang="ko-KR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, </a:t>
                      </a:r>
                      <a:r>
                        <a:rPr lang="ko-KR" altLang="en-US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칼날조정형 칼컵</a:t>
                      </a:r>
                      <a:r>
                        <a:rPr lang="en-US" altLang="ko-KR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, </a:t>
                      </a:r>
                      <a:r>
                        <a:rPr lang="ko-KR" altLang="en-US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얼음고정판</a:t>
                      </a:r>
                      <a:r>
                        <a:rPr lang="en-US" altLang="ko-KR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, </a:t>
                      </a:r>
                      <a:r>
                        <a:rPr lang="ko-KR" altLang="en-US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트레이</a:t>
                      </a:r>
                      <a:endParaRPr lang="ko-KR" altLang="en-US" sz="15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 marL="2160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275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인증 </a:t>
                      </a:r>
                      <a:r>
                        <a:rPr lang="en-US" altLang="ko-KR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/ </a:t>
                      </a:r>
                      <a:r>
                        <a:rPr lang="ko-KR" altLang="en-US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특허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KC</a:t>
                      </a:r>
                      <a:r>
                        <a:rPr lang="ko-KR" altLang="en-US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인증 </a:t>
                      </a:r>
                      <a:r>
                        <a:rPr lang="en-US" altLang="ko-KR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/ </a:t>
                      </a:r>
                      <a:r>
                        <a:rPr lang="ko-KR" altLang="en-US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특허 및 디자인 출원중</a:t>
                      </a:r>
                    </a:p>
                  </a:txBody>
                  <a:tcPr marL="21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194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무상</a:t>
                      </a:r>
                      <a:r>
                        <a:rPr lang="en-US" altLang="ko-KR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A/S</a:t>
                      </a:r>
                      <a:endParaRPr lang="ko-KR" altLang="en-US" sz="15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24</a:t>
                      </a:r>
                      <a:r>
                        <a:rPr lang="ko-KR" altLang="en-US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개월</a:t>
                      </a:r>
                      <a:endParaRPr lang="ko-KR" altLang="en-US" sz="13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 marL="21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194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별매품</a:t>
                      </a:r>
                      <a:endParaRPr lang="ko-KR" altLang="en-US" sz="15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빙삭컵</a:t>
                      </a:r>
                      <a:r>
                        <a:rPr lang="en-US" altLang="ko-KR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(</a:t>
                      </a:r>
                      <a:r>
                        <a:rPr lang="ko-KR" altLang="en-US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칼날포함</a:t>
                      </a:r>
                      <a:r>
                        <a:rPr lang="en-US" altLang="ko-KR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), </a:t>
                      </a:r>
                      <a:r>
                        <a:rPr lang="ko-KR" altLang="en-US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얼음고정판</a:t>
                      </a:r>
                      <a:r>
                        <a:rPr lang="en-US" altLang="ko-KR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, </a:t>
                      </a:r>
                      <a:r>
                        <a:rPr lang="ko-KR" altLang="en-US" sz="15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트레이</a:t>
                      </a:r>
                      <a:endParaRPr lang="ko-KR" altLang="en-US" sz="15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 marL="2160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202285" y="6415515"/>
            <a:ext cx="434125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050" i="0" dirty="0" smtClean="0">
                <a:latin typeface="나눔명조" panose="02020603020101020101" pitchFamily="18" charset="-127"/>
                <a:ea typeface="나눔명조" panose="02020603020101020101" pitchFamily="18" charset="-127"/>
              </a:rPr>
              <a:t>※ </a:t>
            </a:r>
            <a:r>
              <a:rPr lang="ko-KR" altLang="en-US" sz="1050" i="0" dirty="0" smtClean="0">
                <a:latin typeface="나눔명조" panose="02020603020101020101" pitchFamily="18" charset="-127"/>
                <a:ea typeface="나눔명조" panose="02020603020101020101" pitchFamily="18" charset="-127"/>
              </a:rPr>
              <a:t>상기 제품 이미지 및 사양은 성능개선을 위해 다소 변경될 수 있습니다</a:t>
            </a:r>
            <a:r>
              <a:rPr lang="en-US" altLang="ko-KR" sz="1050" i="0" dirty="0" smtClean="0">
                <a:latin typeface="나눔명조" panose="02020603020101020101" pitchFamily="18" charset="-127"/>
                <a:ea typeface="나눔명조" panose="02020603020101020101" pitchFamily="18" charset="-127"/>
              </a:rPr>
              <a:t>.</a:t>
            </a:r>
            <a:endParaRPr lang="ko-KR" altLang="en-US" sz="1050" i="0" dirty="0">
              <a:latin typeface="나눔명조" panose="02020603020101020101" pitchFamily="18" charset="-127"/>
              <a:ea typeface="나눔명조" panose="02020603020101020101" pitchFamily="18" charset="-127"/>
            </a:endParaRPr>
          </a:p>
        </p:txBody>
      </p:sp>
      <p:pic>
        <p:nvPicPr>
          <p:cNvPr id="12" name="Picture 6" descr="E:\JOHN-PC-DATA\Desktop\★☆ 빙삭기 개발\스완 SWAN 이케나가 빙삭기\스완 스노우블로썸 빙삭기\swan_logo_website_capture1_보정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400" y="6506517"/>
            <a:ext cx="1152128" cy="29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E:\JOHN-PC-DATA\Desktop\★☆ 빙삭기 개발\★ 스완 SWAN 이케나가 빙삭기\★ 스완 스노우블로썸 빙삭기 소개자료 (최종)\output\45shot_031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35" t="10389" r="30389" b="7713"/>
          <a:stretch/>
        </p:blipFill>
        <p:spPr bwMode="auto">
          <a:xfrm>
            <a:off x="560512" y="980728"/>
            <a:ext cx="3446803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70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4461" y="2924944"/>
            <a:ext cx="2151304" cy="32097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87"/>
          <a:stretch/>
        </p:blipFill>
        <p:spPr bwMode="auto">
          <a:xfrm>
            <a:off x="7689304" y="764704"/>
            <a:ext cx="2219354" cy="37410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2480" y="476672"/>
            <a:ext cx="42418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4. </a:t>
            </a:r>
            <a:r>
              <a:rPr lang="ko-KR" altLang="en-US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스노우블로썸 눈꽃빙삭기 특</a:t>
            </a:r>
            <a:r>
              <a:rPr lang="en-US" altLang="ko-KR" sz="2200" i="0" dirty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·</a:t>
            </a:r>
            <a:r>
              <a:rPr lang="ko-KR" altLang="en-US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장점</a:t>
            </a:r>
            <a:endParaRPr lang="ko-KR" altLang="en-US" sz="22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2" name="대각선 방향의 모서리가 둥근 사각형 1"/>
          <p:cNvSpPr/>
          <p:nvPr/>
        </p:nvSpPr>
        <p:spPr>
          <a:xfrm>
            <a:off x="2280061" y="2348880"/>
            <a:ext cx="5328592" cy="576064"/>
          </a:xfrm>
          <a:prstGeom prst="round2Diag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65</a:t>
            </a:r>
            <a:r>
              <a:rPr lang="ko-KR" altLang="en-US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년 전통의 </a:t>
            </a:r>
            <a:r>
              <a:rPr lang="ko-KR" altLang="en-US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일본</a:t>
            </a:r>
            <a:r>
              <a:rPr lang="en-US" altLang="ko-KR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Swan </a:t>
            </a:r>
            <a:r>
              <a:rPr lang="ko-KR" altLang="en-US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빙삭기 기술력</a:t>
            </a:r>
            <a:endParaRPr lang="ko-KR" altLang="en-US" b="1" i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8" name="대각선 방향의 모서리가 둥근 사각형 7"/>
          <p:cNvSpPr/>
          <p:nvPr/>
        </p:nvSpPr>
        <p:spPr>
          <a:xfrm>
            <a:off x="2302124" y="1196752"/>
            <a:ext cx="5328592" cy="936104"/>
          </a:xfrm>
          <a:prstGeom prst="round2Diag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국내최초 </a:t>
            </a:r>
            <a:r>
              <a:rPr lang="en-US" altLang="ko-KR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· </a:t>
            </a:r>
            <a:r>
              <a:rPr lang="ko-KR" altLang="en-US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최고빙질</a:t>
            </a:r>
            <a:r>
              <a:rPr lang="en-US" altLang="ko-KR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 </a:t>
            </a:r>
            <a:r>
              <a:rPr lang="en-US" altLang="ko-KR" b="1" i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· </a:t>
            </a:r>
            <a:r>
              <a:rPr lang="ko-KR" altLang="en-US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최대용량의</a:t>
            </a:r>
            <a:endParaRPr lang="en-US" altLang="ko-KR" b="1" i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algn="ctr"/>
            <a:r>
              <a:rPr lang="en-US" altLang="ko-KR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1</a:t>
            </a:r>
            <a:r>
              <a:rPr lang="ko-KR" altLang="en-US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인분용 </a:t>
            </a:r>
            <a:r>
              <a:rPr lang="ko-KR" altLang="en-US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블록얼음 </a:t>
            </a:r>
            <a:r>
              <a:rPr lang="ko-KR" altLang="en-US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전용 빙삭기</a:t>
            </a:r>
            <a:endParaRPr lang="en-US" altLang="ko-KR" b="1" i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10" name="대각선 방향의 모서리가 둥근 사각형 9"/>
          <p:cNvSpPr/>
          <p:nvPr/>
        </p:nvSpPr>
        <p:spPr>
          <a:xfrm>
            <a:off x="2288704" y="3140968"/>
            <a:ext cx="5328592" cy="648072"/>
          </a:xfrm>
          <a:prstGeom prst="round2Diag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빙삭컵 탈착</a:t>
            </a:r>
            <a:r>
              <a:rPr lang="en-US" altLang="ko-KR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·</a:t>
            </a:r>
            <a:r>
              <a:rPr lang="ko-KR" altLang="en-US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세척 → </a:t>
            </a:r>
            <a:r>
              <a:rPr lang="ko-KR" altLang="en-US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위생고민 해결</a:t>
            </a:r>
            <a:endParaRPr lang="en-US" altLang="ko-KR" b="1" i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11" name="대각선 방향의 모서리가 둥근 사각형 10"/>
          <p:cNvSpPr/>
          <p:nvPr/>
        </p:nvSpPr>
        <p:spPr>
          <a:xfrm>
            <a:off x="2302124" y="4005064"/>
            <a:ext cx="5328592" cy="648072"/>
          </a:xfrm>
          <a:prstGeom prst="round2Diag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컴팩트</a:t>
            </a:r>
            <a:r>
              <a:rPr lang="ko-KR" altLang="en-US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한 사이즈</a:t>
            </a:r>
            <a:endParaRPr lang="en-US" altLang="ko-KR" b="1" i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12" name="대각선 방향의 모서리가 둥근 사각형 11"/>
          <p:cNvSpPr/>
          <p:nvPr/>
        </p:nvSpPr>
        <p:spPr>
          <a:xfrm>
            <a:off x="2302124" y="5733256"/>
            <a:ext cx="5328592" cy="648072"/>
          </a:xfrm>
          <a:prstGeom prst="round2Diag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중소형 매장 보급용  </a:t>
            </a:r>
            <a:r>
              <a:rPr lang="ko-KR" altLang="en-US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합리적인 가격</a:t>
            </a:r>
            <a:endParaRPr lang="en-US" altLang="ko-KR" b="1" i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15" name="대각선 방향의 모서리가 둥근 사각형 14"/>
          <p:cNvSpPr/>
          <p:nvPr/>
        </p:nvSpPr>
        <p:spPr>
          <a:xfrm>
            <a:off x="2302124" y="4869160"/>
            <a:ext cx="5328592" cy="648072"/>
          </a:xfrm>
          <a:prstGeom prst="round2Diag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직원교육</a:t>
            </a:r>
            <a:r>
              <a:rPr lang="ko-KR" altLang="en-US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이 </a:t>
            </a:r>
            <a:r>
              <a:rPr lang="ko-KR" altLang="en-US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쉽고</a:t>
            </a:r>
            <a:r>
              <a:rPr lang="ko-KR" altLang="en-US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 및 빙수제조가 </a:t>
            </a:r>
            <a:r>
              <a:rPr lang="ko-KR" altLang="en-US" b="1" i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간단함</a:t>
            </a:r>
            <a:endParaRPr lang="en-US" altLang="ko-KR" b="1" i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pic>
        <p:nvPicPr>
          <p:cNvPr id="16" name="Picture 6" descr="E:\JOHN-PC-DATA\Desktop\★☆ 빙삭기 개발\스완 SWAN 이케나가 빙삭기\스완 스노우블로썸 빙삭기\swan_logo_website_capture1_보정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400" y="6506517"/>
            <a:ext cx="1152128" cy="29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5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2480" y="549841"/>
            <a:ext cx="26548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5. </a:t>
            </a:r>
            <a:r>
              <a:rPr lang="ko-KR" altLang="en-US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빙삭기 메이커 소개</a:t>
            </a:r>
            <a:endParaRPr lang="ko-KR" altLang="en-US" sz="22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pic>
        <p:nvPicPr>
          <p:cNvPr id="16" name="Picture 6" descr="E:\JOHN-PC-DATA\Desktop\★☆ 빙삭기 개발\스완 SWAN 이케나가 빙삭기\스완 스노우블로썸 빙삭기\swan_logo_website_capture1_보정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400" y="6506517"/>
            <a:ext cx="1152128" cy="29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E:\JOHN-PC-DATA\Desktop\★☆ 빙삭기 개발\★ 스완 SWAN 이케나가 빙삭기\★ 스완 스노우블로썸 빙삭기 소개자료 (최종)\output\2sho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3" t="9829" r="17534" b="3363"/>
          <a:stretch/>
        </p:blipFill>
        <p:spPr bwMode="auto">
          <a:xfrm>
            <a:off x="4956113" y="1230512"/>
            <a:ext cx="4804478" cy="4974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973647"/>
              </p:ext>
            </p:extLst>
          </p:nvPr>
        </p:nvGraphicFramePr>
        <p:xfrm>
          <a:off x="285164" y="1196752"/>
          <a:ext cx="4464496" cy="50405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08112"/>
                <a:gridCol w="3456384"/>
              </a:tblGrid>
              <a:tr h="81440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5000"/>
                        </a:lnSpc>
                      </a:pPr>
                      <a:r>
                        <a:rPr lang="ko-KR" altLang="en-US" sz="1400" b="0" dirty="0" smtClean="0">
                          <a:solidFill>
                            <a:sysClr val="windowText" lastClr="000000"/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회사명</a:t>
                      </a:r>
                      <a:endParaRPr lang="ko-KR" altLang="en-US" sz="1400" b="0" dirty="0">
                        <a:solidFill>
                          <a:sysClr val="windowText" lastClr="000000"/>
                        </a:solidFill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40000"/>
                        </a:lnSpc>
                      </a:pPr>
                      <a:r>
                        <a:rPr lang="ko-KR" altLang="en-US" sz="1400" b="0" dirty="0" smtClean="0">
                          <a:solidFill>
                            <a:sysClr val="windowText" lastClr="000000"/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이케나가철공</a:t>
                      </a:r>
                      <a:r>
                        <a:rPr lang="en-US" altLang="ko-KR" sz="1400" b="0" dirty="0" smtClean="0">
                          <a:solidFill>
                            <a:sysClr val="windowText" lastClr="000000"/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(</a:t>
                      </a:r>
                      <a:r>
                        <a:rPr lang="ko-KR" altLang="en-US" sz="1400" b="1" dirty="0" smtClean="0">
                          <a:solidFill>
                            <a:sysClr val="windowText" lastClr="000000"/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池永</a:t>
                      </a:r>
                      <a:r>
                        <a:rPr lang="ko-KR" altLang="en-US" sz="1400" b="1" dirty="0" smtClean="0">
                          <a:solidFill>
                            <a:sysClr val="windowText" lastClr="000000"/>
                          </a:solidFill>
                        </a:rPr>
                        <a:t>鉄工</a:t>
                      </a:r>
                      <a:r>
                        <a:rPr lang="en-US" altLang="ko-KR" sz="1400" b="0" dirty="0" smtClean="0">
                          <a:solidFill>
                            <a:sysClr val="windowText" lastClr="000000"/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)</a:t>
                      </a:r>
                      <a:r>
                        <a:rPr lang="ko-KR" altLang="en-US" sz="1400" b="0" dirty="0" smtClean="0">
                          <a:solidFill>
                            <a:sysClr val="windowText" lastClr="000000"/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 주식회사</a:t>
                      </a:r>
                      <a:endParaRPr lang="en-US" altLang="ko-KR" sz="1400" b="0" dirty="0" smtClean="0">
                        <a:solidFill>
                          <a:sysClr val="windowText" lastClr="000000"/>
                        </a:solidFill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  <a:p>
                      <a:pPr algn="l" latinLnBrk="1">
                        <a:lnSpc>
                          <a:spcPct val="140000"/>
                        </a:lnSpc>
                      </a:pPr>
                      <a:r>
                        <a:rPr lang="en-US" altLang="ko-KR" sz="1400" b="0" dirty="0" smtClean="0">
                          <a:solidFill>
                            <a:sysClr val="windowText" lastClr="000000"/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IKENAGA IRON WORKS CO., LTD.</a:t>
                      </a:r>
                      <a:endParaRPr lang="ko-KR" altLang="en-US" sz="1400" b="0" dirty="0">
                        <a:solidFill>
                          <a:sysClr val="windowText" lastClr="000000"/>
                        </a:solidFill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 marL="21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4340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5000"/>
                        </a:lnSpc>
                      </a:pPr>
                      <a:r>
                        <a:rPr lang="ko-KR" altLang="en-US" sz="14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본사</a:t>
                      </a:r>
                      <a:endParaRPr lang="ko-KR" altLang="en-US" sz="14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5000"/>
                        </a:lnSpc>
                      </a:pPr>
                      <a:r>
                        <a:rPr lang="ko-KR" altLang="en-US" sz="14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일본 오사카</a:t>
                      </a:r>
                      <a:endParaRPr lang="ko-KR" altLang="en-US" sz="14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 marL="2160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0580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5000"/>
                        </a:lnSpc>
                      </a:pPr>
                      <a:r>
                        <a:rPr lang="ko-KR" altLang="en-US" sz="14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특징</a:t>
                      </a:r>
                      <a:endParaRPr lang="ko-KR" altLang="en-US" sz="14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4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4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일본을 대표하는 </a:t>
                      </a:r>
                      <a:r>
                        <a:rPr lang="en-US" altLang="ko-KR" sz="14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SWAN </a:t>
                      </a:r>
                      <a:r>
                        <a:rPr lang="ko-KR" altLang="en-US" sz="14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빙삭기</a:t>
                      </a:r>
                      <a:r>
                        <a:rPr lang="en-US" altLang="ko-KR" sz="14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 </a:t>
                      </a:r>
                      <a:r>
                        <a:rPr lang="ko-KR" altLang="en-US" sz="14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제조사</a:t>
                      </a:r>
                      <a:endParaRPr lang="en-US" altLang="ko-KR" sz="1400" b="0" baseline="0" dirty="0" smtClean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  <a:p>
                      <a:pPr marL="285750" indent="-285750" algn="l" latinLnBrk="1">
                        <a:lnSpc>
                          <a:spcPct val="14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4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SWAN</a:t>
                      </a:r>
                      <a:r>
                        <a:rPr lang="ko-KR" altLang="en-US" sz="14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은 </a:t>
                      </a:r>
                      <a:r>
                        <a:rPr lang="en-US" altLang="ko-KR" sz="14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Hatsuyuki</a:t>
                      </a:r>
                      <a:r>
                        <a:rPr lang="ko-KR" altLang="en-US" sz="14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와 더불어</a:t>
                      </a:r>
                      <a:endParaRPr lang="en-US" altLang="ko-KR" sz="1400" b="0" baseline="0" dirty="0" smtClean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  <a:p>
                      <a:pPr marL="0" indent="0" algn="l" latinLnBrk="1">
                        <a:lnSpc>
                          <a:spcPct val="14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n-US" altLang="ko-KR" sz="14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     </a:t>
                      </a:r>
                      <a:r>
                        <a:rPr lang="ko-KR" altLang="en-US" sz="14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일본 빙삭기 </a:t>
                      </a:r>
                      <a:r>
                        <a:rPr lang="en-US" altLang="ko-KR" sz="14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1~2</a:t>
                      </a:r>
                      <a:r>
                        <a:rPr lang="ko-KR" altLang="en-US" sz="14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위를 다투는 탑 브랜드</a:t>
                      </a:r>
                      <a:endParaRPr lang="en-US" altLang="ko-KR" sz="1400" b="0" baseline="0" dirty="0" smtClean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  <a:p>
                      <a:pPr marL="285750" indent="-285750" algn="l" latinLnBrk="1">
                        <a:lnSpc>
                          <a:spcPct val="14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4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1937</a:t>
                      </a:r>
                      <a:r>
                        <a:rPr lang="ko-KR" altLang="en-US" sz="14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년 창업</a:t>
                      </a:r>
                      <a:endParaRPr lang="en-US" altLang="ko-KR" sz="1400" b="0" baseline="0" dirty="0" smtClean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  <a:p>
                      <a:pPr marL="285750" indent="-285750" algn="l" latinLnBrk="1">
                        <a:lnSpc>
                          <a:spcPct val="14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4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1950</a:t>
                      </a:r>
                      <a:r>
                        <a:rPr lang="ko-KR" altLang="en-US" sz="14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년부터 </a:t>
                      </a:r>
                      <a:r>
                        <a:rPr lang="en-US" altLang="ko-KR" sz="14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SWAN </a:t>
                      </a:r>
                      <a:r>
                        <a:rPr lang="ko-KR" altLang="en-US" sz="14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빙삭기 생산</a:t>
                      </a:r>
                      <a:endParaRPr lang="en-US" altLang="ko-KR" sz="1400" b="0" baseline="0" dirty="0" smtClean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  <a:p>
                      <a:pPr marL="285750" indent="-285750" algn="l" latinLnBrk="1">
                        <a:lnSpc>
                          <a:spcPct val="14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400" b="0" baseline="0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일본 내수시장 점유율 </a:t>
                      </a:r>
                      <a:r>
                        <a:rPr lang="en-US" altLang="ko-KR" sz="1400" b="0" baseline="0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1</a:t>
                      </a:r>
                      <a:r>
                        <a:rPr lang="ko-KR" altLang="en-US" sz="1400" b="0" baseline="0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위</a:t>
                      </a:r>
                      <a:endParaRPr lang="en-US" altLang="ko-KR" sz="1400" b="0" baseline="0" dirty="0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  <a:p>
                      <a:pPr marL="285750" indent="-285750" algn="l" latinLnBrk="1">
                        <a:lnSpc>
                          <a:spcPct val="14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400" b="0" baseline="0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해외수출 실적 </a:t>
                      </a:r>
                      <a:r>
                        <a:rPr lang="en-US" altLang="ko-KR" sz="1400" b="0" baseline="0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1</a:t>
                      </a:r>
                      <a:r>
                        <a:rPr lang="ko-KR" altLang="en-US" sz="1400" b="0" baseline="0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위 </a:t>
                      </a:r>
                      <a:endParaRPr lang="en-US" altLang="ko-KR" sz="1400" b="0" baseline="0" dirty="0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 marL="21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9107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5000"/>
                        </a:lnSpc>
                      </a:pPr>
                      <a:r>
                        <a:rPr lang="ko-KR" altLang="en-US" sz="14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대표 제품</a:t>
                      </a:r>
                      <a:endParaRPr lang="ko-KR" altLang="en-US" sz="14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4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블록얼음 빙삭기 </a:t>
                      </a:r>
                      <a:endParaRPr lang="en-US" altLang="ko-KR" sz="1400" b="0" dirty="0" smtClean="0">
                        <a:solidFill>
                          <a:schemeClr val="tx1"/>
                        </a:solidFill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  <a:p>
                      <a:pPr marL="285750" indent="-285750" algn="l" latinLnBrk="1">
                        <a:lnSpc>
                          <a:spcPct val="14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400" b="0" baseline="0" dirty="0" smtClean="0">
                          <a:solidFill>
                            <a:schemeClr val="tx1"/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큐브얼음 빙삭기</a:t>
                      </a:r>
                      <a:endParaRPr lang="en-US" altLang="ko-KR" sz="1400" b="0" baseline="0" dirty="0" smtClean="0">
                        <a:solidFill>
                          <a:schemeClr val="tx1"/>
                        </a:solidFill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 marL="2160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8586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25000"/>
                        </a:lnSpc>
                      </a:pPr>
                      <a:r>
                        <a:rPr lang="ko-KR" altLang="en-US" sz="14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인증</a:t>
                      </a:r>
                      <a:endParaRPr lang="ko-KR" altLang="en-US" sz="14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25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NSF </a:t>
                      </a: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인증 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(</a:t>
                      </a: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국제공중보건안전기구 인증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)</a:t>
                      </a:r>
                    </a:p>
                  </a:txBody>
                  <a:tcPr marL="21600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291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2480" y="332656"/>
            <a:ext cx="158408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1. </a:t>
            </a:r>
            <a:r>
              <a:rPr lang="ko-KR" altLang="en-US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회사 개요</a:t>
            </a:r>
            <a:endParaRPr lang="ko-KR" altLang="en-US" sz="22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519104"/>
              </p:ext>
            </p:extLst>
          </p:nvPr>
        </p:nvGraphicFramePr>
        <p:xfrm>
          <a:off x="632520" y="771608"/>
          <a:ext cx="8856984" cy="580339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84176"/>
                <a:gridCol w="7272808"/>
              </a:tblGrid>
              <a:tr h="358346">
                <a:tc>
                  <a:txBody>
                    <a:bodyPr/>
                    <a:lstStyle/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회사명</a:t>
                      </a:r>
                      <a:endParaRPr lang="ko-KR" altLang="en-US" sz="16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㈜</a:t>
                      </a:r>
                      <a:r>
                        <a:rPr lang="ko-KR" altLang="en-US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 트래디인터내셔널</a:t>
                      </a:r>
                      <a:endParaRPr lang="ko-KR" altLang="en-US" sz="16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/>
                </a:tc>
              </a:tr>
              <a:tr h="358346">
                <a:tc>
                  <a:txBody>
                    <a:bodyPr/>
                    <a:lstStyle/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법인 설립일</a:t>
                      </a:r>
                      <a:endParaRPr lang="ko-KR" altLang="en-US" sz="16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2007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년 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4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월 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9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일</a:t>
                      </a:r>
                      <a:endParaRPr lang="ko-KR" altLang="en-US" sz="16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/>
                </a:tc>
              </a:tr>
              <a:tr h="358346">
                <a:tc>
                  <a:txBody>
                    <a:bodyPr/>
                    <a:lstStyle/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대표이사</a:t>
                      </a:r>
                      <a:endParaRPr lang="ko-KR" altLang="en-US" sz="16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김종훈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·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이한상</a:t>
                      </a:r>
                      <a:endParaRPr lang="ko-KR" altLang="en-US" sz="16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/>
                </a:tc>
              </a:tr>
              <a:tr h="645006">
                <a:tc>
                  <a:txBody>
                    <a:bodyPr/>
                    <a:lstStyle/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소재지</a:t>
                      </a:r>
                      <a:endParaRPr lang="ko-KR" altLang="en-US" sz="16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▷ 본사 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: 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서울시 강남구 봉은사로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1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길 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18, 4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층 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(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논현동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,</a:t>
                      </a:r>
                      <a:r>
                        <a:rPr lang="en-US" altLang="ko-KR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 </a:t>
                      </a:r>
                      <a:r>
                        <a:rPr lang="ko-KR" altLang="en-US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서운빌딩</a:t>
                      </a:r>
                      <a:r>
                        <a:rPr lang="en-US" altLang="ko-KR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)</a:t>
                      </a:r>
                      <a:endParaRPr lang="en-US" altLang="ko-KR" sz="1600" b="0" dirty="0" smtClean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▷ 공장 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: 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경기도 광주시 오포읍 봉골길 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127</a:t>
                      </a:r>
                      <a:endParaRPr lang="ko-KR" altLang="en-US" sz="16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/>
                </a:tc>
              </a:tr>
              <a:tr h="1234736">
                <a:tc>
                  <a:txBody>
                    <a:bodyPr/>
                    <a:lstStyle/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주요 사업</a:t>
                      </a:r>
                      <a:endParaRPr lang="ko-KR" altLang="en-US" sz="16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lnSpc>
                          <a:spcPct val="130000"/>
                        </a:lnSpc>
                        <a:buFontTx/>
                        <a:buNone/>
                      </a:pP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▷ 제조 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: 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빙수용 맛얼음 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(Flavored Ice Block),</a:t>
                      </a:r>
                      <a:r>
                        <a:rPr lang="en-US" altLang="ko-KR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 </a:t>
                      </a:r>
                      <a:r>
                        <a:rPr lang="ko-KR" altLang="en-US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쉐이크 아이스 </a:t>
                      </a:r>
                      <a:r>
                        <a:rPr lang="en-US" altLang="ko-KR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, </a:t>
                      </a:r>
                      <a:r>
                        <a:rPr lang="ko-KR" altLang="en-US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빙수 및 음료용 젤리 등</a:t>
                      </a:r>
                      <a:endParaRPr lang="en-US" altLang="ko-KR" sz="1600" b="0" baseline="0" dirty="0" smtClean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  <a:p>
                      <a:pPr marL="0" indent="0" latinLnBrk="1">
                        <a:lnSpc>
                          <a:spcPct val="130000"/>
                        </a:lnSpc>
                        <a:buFontTx/>
                        <a:buNone/>
                      </a:pP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▷ 장비 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: 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눈꽃빙수용 전용빙삭기</a:t>
                      </a:r>
                      <a:r>
                        <a:rPr lang="ko-KR" altLang="en-US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 </a:t>
                      </a:r>
                      <a:r>
                        <a:rPr lang="en-US" altLang="ko-KR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– SWAN, </a:t>
                      </a:r>
                      <a:r>
                        <a:rPr lang="ko-KR" altLang="en-US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국내독점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 수입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/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판매</a:t>
                      </a:r>
                      <a:endParaRPr lang="en-US" altLang="ko-KR" sz="1600" b="0" baseline="0" dirty="0" smtClean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  <a:p>
                      <a:pPr marL="0" indent="0" latinLnBrk="1">
                        <a:lnSpc>
                          <a:spcPct val="130000"/>
                        </a:lnSpc>
                        <a:buFontTx/>
                        <a:buNone/>
                      </a:pP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▷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 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수입유통 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: 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커피전문점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, 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베이커리용 유기농 음료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(RTD), </a:t>
                      </a:r>
                    </a:p>
                    <a:p>
                      <a:pPr marL="0" indent="0" latinLnBrk="1">
                        <a:lnSpc>
                          <a:spcPct val="130000"/>
                        </a:lnSpc>
                        <a:buFontTx/>
                        <a:buNone/>
                      </a:pP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                   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매장제조 에이드</a:t>
                      </a:r>
                      <a:r>
                        <a:rPr lang="en-US" altLang="ko-KR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 </a:t>
                      </a:r>
                      <a:r>
                        <a:rPr lang="ko-KR" altLang="en-US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원료용 탄산수 등</a:t>
                      </a:r>
                      <a:endParaRPr lang="ko-KR" altLang="en-US" sz="16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/>
                </a:tc>
              </a:tr>
              <a:tr h="358346">
                <a:tc>
                  <a:txBody>
                    <a:bodyPr/>
                    <a:lstStyle/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인허가 및 신고</a:t>
                      </a:r>
                      <a:endParaRPr lang="ko-KR" altLang="en-US" sz="16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축산물가공업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(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유가공업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), 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식품제조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·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가공업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, 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식품등의 수입판매업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, 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식품소분판매업</a:t>
                      </a:r>
                      <a:endParaRPr lang="ko-KR" altLang="en-US" sz="16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/>
                </a:tc>
              </a:tr>
              <a:tr h="936846">
                <a:tc>
                  <a:txBody>
                    <a:bodyPr/>
                    <a:lstStyle/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인증 현황</a:t>
                      </a:r>
                      <a:endParaRPr lang="ko-KR" altLang="en-US" sz="16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▷ 축산물 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HACCP</a:t>
                      </a:r>
                      <a:r>
                        <a:rPr lang="en-US" altLang="ko-KR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 </a:t>
                      </a:r>
                      <a:r>
                        <a:rPr lang="ko-KR" altLang="en-US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지정 </a:t>
                      </a:r>
                      <a:r>
                        <a:rPr lang="en-US" altLang="ko-KR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(</a:t>
                      </a:r>
                      <a:r>
                        <a:rPr lang="ko-KR" altLang="en-US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아이스크림류</a:t>
                      </a:r>
                      <a:r>
                        <a:rPr lang="en-US" altLang="ko-KR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/</a:t>
                      </a:r>
                      <a:r>
                        <a:rPr lang="ko-KR" altLang="en-US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유가공업</a:t>
                      </a:r>
                      <a:r>
                        <a:rPr lang="en-US" altLang="ko-KR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)</a:t>
                      </a: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▷ 식약처 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HACCP 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지정 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(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빙과류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)</a:t>
                      </a: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▷ 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ISO</a:t>
                      </a:r>
                      <a:r>
                        <a:rPr lang="en-US" altLang="ko-KR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 14001:2004 (</a:t>
                      </a:r>
                      <a:r>
                        <a:rPr lang="ko-KR" altLang="en-US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빙과류</a:t>
                      </a:r>
                      <a:r>
                        <a:rPr lang="en-US" altLang="ko-KR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, </a:t>
                      </a:r>
                      <a:r>
                        <a:rPr lang="ko-KR" altLang="en-US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음료</a:t>
                      </a:r>
                      <a:r>
                        <a:rPr lang="en-US" altLang="ko-KR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) / ISO 9001:2008 (</a:t>
                      </a:r>
                      <a:r>
                        <a:rPr lang="ko-KR" altLang="en-US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빙과류</a:t>
                      </a:r>
                      <a:r>
                        <a:rPr lang="en-US" altLang="ko-KR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, </a:t>
                      </a:r>
                      <a:r>
                        <a:rPr lang="ko-KR" altLang="en-US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음료</a:t>
                      </a:r>
                      <a:r>
                        <a:rPr lang="en-US" altLang="ko-KR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)</a:t>
                      </a:r>
                      <a:endParaRPr lang="ko-KR" altLang="en-US" sz="16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/>
                </a:tc>
              </a:tr>
              <a:tr h="753564">
                <a:tc>
                  <a:txBody>
                    <a:bodyPr/>
                    <a:lstStyle/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주요 거래처</a:t>
                      </a:r>
                      <a:endParaRPr lang="ko-KR" altLang="en-US" sz="16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SPC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그룹 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(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파리바게뜨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, 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던킨도너츠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, 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베스킨라빈스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, 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파스쿠찌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, 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잠바주스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,</a:t>
                      </a:r>
                      <a:r>
                        <a:rPr lang="en-US" altLang="ko-KR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 </a:t>
                      </a:r>
                      <a:r>
                        <a:rPr lang="ko-KR" altLang="en-US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빚은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)</a:t>
                      </a: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CJ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푸드빌 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(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투썸플레이스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), </a:t>
                      </a:r>
                      <a:r>
                        <a:rPr lang="ko-KR" altLang="en-US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이디야커피</a:t>
                      </a:r>
                      <a:r>
                        <a:rPr lang="en-US" altLang="ko-KR" sz="1600" b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, </a:t>
                      </a:r>
                      <a:r>
                        <a:rPr lang="ko-KR" altLang="en-US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탐앤탐스커피 등</a:t>
                      </a:r>
                      <a:r>
                        <a:rPr lang="en-US" altLang="ko-KR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 </a:t>
                      </a:r>
                    </a:p>
                    <a:p>
                      <a:pPr latinLnBrk="1">
                        <a:lnSpc>
                          <a:spcPct val="130000"/>
                        </a:lnSpc>
                      </a:pPr>
                      <a:r>
                        <a:rPr lang="ko-KR" altLang="en-US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신세계푸드</a:t>
                      </a:r>
                      <a:r>
                        <a:rPr lang="en-US" altLang="ko-KR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, </a:t>
                      </a:r>
                      <a:r>
                        <a:rPr lang="ko-KR" altLang="en-US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이마트</a:t>
                      </a:r>
                      <a:r>
                        <a:rPr lang="en-US" altLang="ko-KR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, </a:t>
                      </a:r>
                      <a:r>
                        <a:rPr lang="ko-KR" altLang="en-US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주요백화점</a:t>
                      </a:r>
                      <a:r>
                        <a:rPr lang="en-US" altLang="ko-KR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(</a:t>
                      </a:r>
                      <a:r>
                        <a:rPr lang="ko-KR" altLang="en-US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현대</a:t>
                      </a:r>
                      <a:r>
                        <a:rPr lang="en-US" altLang="ko-KR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, </a:t>
                      </a:r>
                      <a:r>
                        <a:rPr lang="ko-KR" altLang="en-US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신세계</a:t>
                      </a:r>
                      <a:r>
                        <a:rPr lang="en-US" altLang="ko-KR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, </a:t>
                      </a:r>
                      <a:r>
                        <a:rPr lang="ko-KR" altLang="en-US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롯데</a:t>
                      </a:r>
                      <a:r>
                        <a:rPr lang="en-US" altLang="ko-KR" sz="1600" b="0" baseline="0" dirty="0" smtClean="0">
                          <a:latin typeface="JBold" panose="02020603020101020101" pitchFamily="18" charset="-127"/>
                          <a:ea typeface="JBold" panose="02020603020101020101" pitchFamily="18" charset="-127"/>
                          <a:cs typeface="JBold" panose="02020603020101020101" pitchFamily="18" charset="-127"/>
                        </a:rPr>
                        <a:t>)</a:t>
                      </a:r>
                      <a:endParaRPr lang="ko-KR" altLang="en-US" sz="1600" b="0" dirty="0">
                        <a:latin typeface="JBold" panose="02020603020101020101" pitchFamily="18" charset="-127"/>
                        <a:ea typeface="JBold" panose="02020603020101020101" pitchFamily="18" charset="-127"/>
                        <a:cs typeface="JBold" panose="02020603020101020101" pitchFamily="18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2480" y="332656"/>
            <a:ext cx="20778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2. </a:t>
            </a:r>
            <a:r>
              <a:rPr lang="ko-KR" altLang="en-US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취급제품 소개</a:t>
            </a:r>
            <a:endParaRPr lang="ko-KR" altLang="en-US" sz="22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4528" y="909881"/>
            <a:ext cx="250100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1-1) </a:t>
            </a:r>
            <a:r>
              <a:rPr lang="ko-KR" altLang="en-US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블럭 </a:t>
            </a:r>
            <a:r>
              <a:rPr lang="en-US" altLang="ko-KR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TYPE ICE</a:t>
            </a:r>
            <a:endParaRPr lang="ko-KR" altLang="en-US" sz="22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pic>
        <p:nvPicPr>
          <p:cNvPr id="1026" name="Picture 2" descr="E:\JOHN-PC-DATA\Desktop\★우유얼음 관련 ★\밀크아이스 라벨 디자인 시안 (by 김윤창)\output\블락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965" y="1459207"/>
            <a:ext cx="2541694" cy="1753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56856" y="1124744"/>
            <a:ext cx="609654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블록 빙삭기용 맛얼음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(Flavored Ice)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-60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도 급속냉동 빙질 기술보유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위생적인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1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인분용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1 Pack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포장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얇은 리본모양으로 빙삭되어 풍성한 빙질 구현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부드럽고 청량감 있는 식감 제공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다양한 용량</a:t>
            </a:r>
            <a:r>
              <a:rPr lang="en-US" altLang="ko-KR" i="0" dirty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/</a:t>
            </a:r>
            <a:r>
              <a:rPr lang="ko-KR" altLang="en-US" i="0" dirty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맛 제품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생</a:t>
            </a:r>
            <a:r>
              <a:rPr lang="ko-KR" altLang="en-US" i="0" dirty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산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가능</a:t>
            </a:r>
            <a:endParaRPr lang="en-US" altLang="ko-KR" i="0" dirty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pic>
        <p:nvPicPr>
          <p:cNvPr id="13" name="Picture 5" descr="E:\JOHN-PC-DATA\Desktop\★우유얼음 관련 ★\★☆ 라벨\아이스블록 라벨 디자인 시안_2015.3.14\투썸\output\스노우블로썸_밀크_20150312__B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5"/>
          <a:stretch/>
        </p:blipFill>
        <p:spPr bwMode="auto">
          <a:xfrm>
            <a:off x="56456" y="3602244"/>
            <a:ext cx="1797681" cy="177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7953" y="5661248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밀크</a:t>
            </a:r>
            <a:endParaRPr lang="ko-KR" altLang="en-US" sz="18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00673" y="5661248"/>
            <a:ext cx="16241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망고</a:t>
            </a:r>
            <a:endParaRPr lang="en-US" altLang="ko-KR" sz="1800" i="0" dirty="0" smtClean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algn="ctr"/>
            <a:r>
              <a:rPr lang="en-US" altLang="ko-KR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(</a:t>
            </a:r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망고퓨레 함유</a:t>
            </a:r>
            <a:r>
              <a:rPr lang="en-US" altLang="ko-KR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)</a:t>
            </a:r>
            <a:endParaRPr lang="ko-KR" altLang="en-US" sz="18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20952" y="5661248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초코</a:t>
            </a:r>
            <a:endParaRPr lang="en-US" altLang="ko-KR" sz="1800" i="0" dirty="0" smtClean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33353" y="5661248"/>
            <a:ext cx="1624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밀크딸기</a:t>
            </a:r>
            <a:endParaRPr lang="en-US" altLang="ko-KR" sz="1800" i="0" dirty="0" smtClean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algn="ctr"/>
            <a:r>
              <a:rPr lang="en-US" altLang="ko-KR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(</a:t>
            </a:r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냉동딸기 함유</a:t>
            </a:r>
            <a:r>
              <a:rPr lang="en-US" altLang="ko-KR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)</a:t>
            </a:r>
            <a:endParaRPr lang="ko-KR" altLang="en-US" sz="18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410870" y="5662989"/>
            <a:ext cx="790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청포도</a:t>
            </a:r>
            <a:endParaRPr lang="ko-KR" altLang="en-US" sz="18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880" y="3622284"/>
            <a:ext cx="1885127" cy="172337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752" y="3501008"/>
            <a:ext cx="2024560" cy="2056245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1312" y="3628087"/>
            <a:ext cx="1908929" cy="174513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341" y="3565161"/>
            <a:ext cx="1887868" cy="175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42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2480" y="332656"/>
            <a:ext cx="20778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2. </a:t>
            </a:r>
            <a:r>
              <a:rPr lang="ko-KR" altLang="en-US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취급제품 소개</a:t>
            </a:r>
            <a:endParaRPr lang="ko-KR" altLang="en-US" sz="22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4528" y="909881"/>
            <a:ext cx="424346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1-2) </a:t>
            </a:r>
            <a:r>
              <a:rPr lang="ko-KR" altLang="en-US" sz="2200" i="0" dirty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블럭 </a:t>
            </a:r>
            <a:r>
              <a:rPr lang="en-US" altLang="ko-KR" sz="2200" i="0" dirty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TYPE ICE recipe </a:t>
            </a:r>
            <a:r>
              <a:rPr lang="ko-KR" altLang="en-US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사용예 </a:t>
            </a:r>
            <a:endParaRPr lang="ko-KR" altLang="en-US" sz="22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92560" y="5845216"/>
            <a:ext cx="1385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P</a:t>
            </a:r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사 딸기빙수</a:t>
            </a:r>
            <a:endParaRPr lang="ko-KR" altLang="en-US" sz="18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03419" y="5845216"/>
            <a:ext cx="156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T</a:t>
            </a:r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사 케이크빙</a:t>
            </a:r>
            <a:r>
              <a:rPr lang="ko-KR" altLang="en-US" sz="1800" i="0" dirty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수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73280" y="5805264"/>
            <a:ext cx="1711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E</a:t>
            </a:r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사 </a:t>
            </a:r>
            <a:r>
              <a:rPr lang="en-US" altLang="ko-KR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2017</a:t>
            </a:r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년</a:t>
            </a:r>
            <a:endParaRPr lang="en-US" altLang="ko-KR" sz="1800" i="0" dirty="0" smtClean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algn="ctr"/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빙수 </a:t>
            </a:r>
            <a:r>
              <a:rPr lang="en-US" altLang="ko-KR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Line-up</a:t>
            </a:r>
            <a:endParaRPr lang="ko-KR" altLang="en-US" sz="18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7" y="2330847"/>
            <a:ext cx="3473413" cy="325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784" y="2852936"/>
            <a:ext cx="4083133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198" y="1741916"/>
            <a:ext cx="2720330" cy="3847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673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2480" y="332656"/>
            <a:ext cx="20778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2. </a:t>
            </a:r>
            <a:r>
              <a:rPr lang="ko-KR" altLang="en-US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취급제품 소개</a:t>
            </a:r>
            <a:endParaRPr lang="ko-KR" altLang="en-US" sz="22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4528" y="909881"/>
            <a:ext cx="169950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2) </a:t>
            </a:r>
            <a:r>
              <a:rPr lang="ko-KR" altLang="en-US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큐브 </a:t>
            </a:r>
            <a:r>
              <a:rPr lang="en-US" altLang="ko-KR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TYPE</a:t>
            </a:r>
            <a:endParaRPr lang="ko-KR" altLang="en-US" sz="22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76936" y="1643316"/>
            <a:ext cx="473719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매장제조 밀크쉐이크용 원료 제품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위생적인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1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인분용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1 Pack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포장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블렌더로 갈아서 서빙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다양한 용량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/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맛 제품 생산 가능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24390" y="5805264"/>
            <a:ext cx="1396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쉐이크아이스</a:t>
            </a:r>
            <a:endParaRPr lang="en-US" altLang="ko-KR" sz="1800" i="0" dirty="0" smtClean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algn="ctr"/>
            <a:r>
              <a:rPr lang="en-US" altLang="ko-KR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300g</a:t>
            </a:r>
            <a:endParaRPr lang="ko-KR" altLang="en-US" sz="18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pic>
        <p:nvPicPr>
          <p:cNvPr id="18" name="Picture 4" descr="E:\JOHN-PC-DATA\Desktop\★우유얼음 관련 ★\밀크아이스 라벨 디자인 시안 (by 김윤창)\output\큐브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20" y="1337508"/>
            <a:ext cx="3387198" cy="2382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JOHN-PC-DATA\Desktop\★우유얼음 관련 ★\★☆ 쉐이크 아이스\리드필름 디자인\output\쉐이크아이스_0619_outlined_1_중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0" t="1296" r="3459" b="2157"/>
          <a:stretch/>
        </p:blipFill>
        <p:spPr bwMode="auto">
          <a:xfrm>
            <a:off x="1208584" y="3789343"/>
            <a:ext cx="1879525" cy="187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E:\JOHN-PC-DATA\Desktop\★우유얼음 관련 ★\★☆ 쉐이크 아이스\리드필름 디자인\output\쉐이크아이스_0725_220g_Blue_중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7" t="1568" r="3810" b="2752"/>
          <a:stretch/>
        </p:blipFill>
        <p:spPr bwMode="auto">
          <a:xfrm>
            <a:off x="3865311" y="3789040"/>
            <a:ext cx="1820520" cy="1812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4088904" y="5805264"/>
            <a:ext cx="1396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쉐이크아이스</a:t>
            </a:r>
            <a:endParaRPr lang="en-US" altLang="ko-KR" sz="1800" i="0" dirty="0" smtClean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algn="ctr"/>
            <a:r>
              <a:rPr lang="en-US" altLang="ko-KR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220g</a:t>
            </a:r>
            <a:endParaRPr lang="ko-KR" altLang="en-US" sz="18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568" y="3789343"/>
            <a:ext cx="1828800" cy="181356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854786" y="5805264"/>
            <a:ext cx="9925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콜드브루</a:t>
            </a:r>
            <a:endParaRPr lang="en-US" altLang="ko-KR" sz="1800" i="0" dirty="0" smtClean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algn="ctr"/>
            <a:r>
              <a:rPr lang="en-US" altLang="ko-KR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170g</a:t>
            </a:r>
            <a:endParaRPr lang="ko-KR" altLang="en-US" sz="18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9343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2480" y="332656"/>
            <a:ext cx="20778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i="0" dirty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2</a:t>
            </a:r>
            <a:r>
              <a:rPr lang="en-US" altLang="ko-KR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. </a:t>
            </a:r>
            <a:r>
              <a:rPr lang="ko-KR" altLang="en-US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취급제품 소개</a:t>
            </a:r>
            <a:endParaRPr lang="ko-KR" altLang="en-US" sz="22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4528" y="909881"/>
            <a:ext cx="260680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3-1) </a:t>
            </a:r>
            <a:r>
              <a:rPr lang="ko-KR" altLang="en-US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젤리 큐브 </a:t>
            </a:r>
            <a:r>
              <a:rPr lang="en-US" altLang="ko-KR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TYPE</a:t>
            </a:r>
            <a:endParaRPr lang="ko-KR" altLang="en-US" sz="22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32920" y="1412776"/>
            <a:ext cx="53832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매장제조 빙수 및 에이드 첨가 원료 제품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위생적인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4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조각 분리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 Pack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포장형태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다양한 형태로 서빙 가능한 상품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다양한 맛 제품 생</a:t>
            </a:r>
            <a:r>
              <a:rPr lang="ko-KR" altLang="en-US" i="0" dirty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산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가능 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20552" y="5951021"/>
            <a:ext cx="13965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딸기젤리큐브</a:t>
            </a:r>
            <a:endParaRPr lang="en-US" altLang="ko-KR" sz="1800" i="0" dirty="0" smtClean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algn="ctr"/>
            <a:r>
              <a:rPr lang="en-US" altLang="ko-KR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280g</a:t>
            </a:r>
            <a:endParaRPr lang="ko-KR" altLang="en-US" sz="18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47" y="3326039"/>
            <a:ext cx="2557229" cy="2551233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891" y="3284984"/>
            <a:ext cx="2557229" cy="2551233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973" y="3284984"/>
            <a:ext cx="2490507" cy="246903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016896" y="5911069"/>
            <a:ext cx="13965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라임젤리큐브</a:t>
            </a:r>
            <a:endParaRPr lang="en-US" altLang="ko-KR" sz="1800" i="0" dirty="0" smtClean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algn="ctr"/>
            <a:r>
              <a:rPr lang="en-US" altLang="ko-KR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280g</a:t>
            </a:r>
            <a:endParaRPr lang="ko-KR" altLang="en-US" sz="18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72888" y="5911069"/>
            <a:ext cx="13965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커피젤리큐브</a:t>
            </a:r>
            <a:endParaRPr lang="en-US" altLang="ko-KR" sz="1800" i="0" dirty="0" smtClean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algn="ctr"/>
            <a:r>
              <a:rPr lang="en-US" altLang="ko-KR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280g</a:t>
            </a:r>
            <a:endParaRPr lang="ko-KR" altLang="en-US" sz="18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91" y="1412776"/>
            <a:ext cx="2195677" cy="176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88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2480" y="332656"/>
            <a:ext cx="20778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2. </a:t>
            </a:r>
            <a:r>
              <a:rPr lang="ko-KR" altLang="en-US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취급제품 소개</a:t>
            </a:r>
            <a:endParaRPr lang="ko-KR" altLang="en-US" sz="22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4528" y="909881"/>
            <a:ext cx="434926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3-2) </a:t>
            </a:r>
            <a:r>
              <a:rPr lang="ko-KR" altLang="en-US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젤리 큐브 </a:t>
            </a:r>
            <a:r>
              <a:rPr lang="en-US" altLang="ko-KR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TYPE</a:t>
            </a:r>
            <a:r>
              <a:rPr lang="ko-KR" altLang="en-US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 </a:t>
            </a:r>
            <a:r>
              <a:rPr lang="en-US" altLang="ko-KR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recipe </a:t>
            </a:r>
            <a:r>
              <a:rPr lang="ko-KR" altLang="en-US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사용예 </a:t>
            </a:r>
            <a:endParaRPr lang="ko-KR" altLang="en-US" sz="22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22530" y="5845216"/>
            <a:ext cx="9925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P</a:t>
            </a:r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사 빙수</a:t>
            </a:r>
            <a:endParaRPr lang="en-US" altLang="ko-KR" sz="1800" i="0" dirty="0" smtClean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algn="ctr"/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커피젤리</a:t>
            </a:r>
            <a:endParaRPr lang="ko-KR" altLang="en-US" sz="18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57794" y="5845216"/>
            <a:ext cx="15872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P</a:t>
            </a:r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사 딸기쉐이크</a:t>
            </a:r>
            <a:endParaRPr lang="en-US" altLang="ko-KR" sz="1800" i="0" dirty="0" smtClean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algn="ctr"/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딸기젤</a:t>
            </a:r>
            <a:r>
              <a:rPr lang="ko-KR" altLang="en-US" sz="1800" i="0" dirty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20843" y="5805264"/>
            <a:ext cx="2300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D</a:t>
            </a:r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사 에이드 </a:t>
            </a:r>
            <a:r>
              <a:rPr lang="en-US" altLang="ko-KR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WITH </a:t>
            </a:r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젤리</a:t>
            </a:r>
            <a:endParaRPr lang="en-US" altLang="ko-KR" sz="1800" i="0" dirty="0" smtClean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algn="ctr"/>
            <a:r>
              <a:rPr lang="ko-KR" altLang="en-US" sz="18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라임젤</a:t>
            </a:r>
            <a:r>
              <a:rPr lang="ko-KR" altLang="en-US" sz="1800" i="0" dirty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리</a:t>
            </a:r>
          </a:p>
        </p:txBody>
      </p:sp>
      <p:pic>
        <p:nvPicPr>
          <p:cNvPr id="1026" name="Picture 2" descr="http://post.phinf.naver.net/MjAxNzA3MDRfMjE5/MDAxNDk5MTM5MTE3MDYw.zZFiEGiZCUvPzMZCUsTrLFaMhhuFAJg3AuOcAvLfkgQg.-YzAmWOvKPVD88N4V0tvRc1dBP4yAacROLO4VD_ZwBkg.JPEG/image_3562673951499139101674.jpg?type=w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53" y="2186390"/>
            <a:ext cx="3474858" cy="3474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postfiles1.naver.net/MjAxNzAyMTZfMjAw/MDAxNDg3MjA5NTkxMDA0.e0aWF2R1B0gxYBDghXSKXbve1_rCJjKttDZJzb7-vrAg._-chI5paEvmZ4IT4Wu4rogQSGhvkkWJCEalQhdQJGAYg.JPEG.msay486/20170215_103041.jpg?type=w96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132" y="2026808"/>
            <a:ext cx="2721012" cy="362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카페드롭탑 with 젤리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854" y="1844824"/>
            <a:ext cx="25336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22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2480" y="332656"/>
            <a:ext cx="20778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i="0" dirty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2</a:t>
            </a:r>
            <a:r>
              <a:rPr lang="en-US" altLang="ko-KR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. </a:t>
            </a:r>
            <a:r>
              <a:rPr lang="ko-KR" altLang="en-US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취급제품 소개</a:t>
            </a:r>
            <a:endParaRPr lang="ko-KR" altLang="en-US" sz="22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4528" y="909881"/>
            <a:ext cx="32496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4-1) </a:t>
            </a:r>
            <a:r>
              <a:rPr lang="ko-KR" altLang="en-US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에이드 제조용 탄산수</a:t>
            </a:r>
            <a:endParaRPr lang="ko-KR" altLang="en-US" sz="22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40832" y="1759456"/>
            <a:ext cx="6106159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제품명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: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아쿠아 디 코모 토니카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원산지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: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이탈리아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내용량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: 190ml(0 Kcal)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원재료명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: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정제수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,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탄산가스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포장단위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: 190ml*12ea/box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유통기한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: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제조일로 부터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24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개월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제품 용도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: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탄산을 함유한 에이드제품 제조용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r>
              <a:rPr lang="en-US" altLang="ko-KR" i="0" dirty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                  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탄산수 로서 한잔 제조량에 맞는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r>
              <a:rPr lang="en-US" altLang="ko-KR" i="0" dirty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                  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용량 구조로 되어있어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,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매장에서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r>
              <a:rPr lang="en-US" altLang="ko-KR" i="0" dirty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                  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편리하게 사용할수 있는 장점이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r>
              <a:rPr lang="en-US" altLang="ko-KR" i="0" dirty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                  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있습니다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.</a:t>
            </a: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68" y="1340768"/>
            <a:ext cx="1944216" cy="496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9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2480" y="332656"/>
            <a:ext cx="20778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i="0" dirty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2</a:t>
            </a:r>
            <a:r>
              <a:rPr lang="en-US" altLang="ko-KR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. </a:t>
            </a:r>
            <a:r>
              <a:rPr lang="ko-KR" altLang="en-US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취급제품 소개</a:t>
            </a:r>
            <a:endParaRPr lang="ko-KR" altLang="en-US" sz="22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4528" y="909881"/>
            <a:ext cx="40735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4-2) </a:t>
            </a:r>
            <a:r>
              <a:rPr lang="ko-KR" altLang="en-US" sz="2200" i="0" dirty="0" smtClean="0"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매장 판매용 유기농 탄산음료</a:t>
            </a:r>
            <a:endParaRPr lang="ko-KR" altLang="en-US" sz="2200" i="0" dirty="0"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96816" y="2091620"/>
            <a:ext cx="6628738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제품명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: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베로나 유기농 스파클링</a:t>
            </a:r>
            <a:r>
              <a:rPr lang="ko-KR" altLang="en-US" i="0" dirty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오렌지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/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블루베리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원산지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: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이탈리아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내용량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: 250ml(112 Kcal </a:t>
            </a:r>
            <a:r>
              <a:rPr lang="en-US" altLang="ko-KR" i="0" dirty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/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132 </a:t>
            </a:r>
            <a:r>
              <a:rPr lang="en-US" altLang="ko-KR" i="0" dirty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Kcal 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주요재료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: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유기농 오렌지농축주스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12%</a:t>
            </a:r>
          </a:p>
          <a:p>
            <a:r>
              <a:rPr lang="en-US" altLang="ko-KR" i="0" dirty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                 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유기농 블루베리농축주스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2%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포장단위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: 250ml*12ea/box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유통기한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: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라벨좌측 상단 표기일 까지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제품 용도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: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매장 내 비치하여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,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판매하는 용도의 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r>
              <a:rPr lang="en-US" altLang="ko-KR" i="0" dirty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                  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유기농 탄산음료 로서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,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오렌지 맛과</a:t>
            </a:r>
            <a:endParaRPr lang="en-US" altLang="ko-KR" i="0" dirty="0" smtClean="0">
              <a:solidFill>
                <a:schemeClr val="tx1">
                  <a:lumMod val="75000"/>
                  <a:lumOff val="25000"/>
                </a:schemeClr>
              </a:solidFill>
              <a:latin typeface="JBold" panose="02020603020101020101" pitchFamily="18" charset="-127"/>
              <a:ea typeface="JBold" panose="02020603020101020101" pitchFamily="18" charset="-127"/>
              <a:cs typeface="JBold" panose="02020603020101020101" pitchFamily="18" charset="-127"/>
            </a:endParaRPr>
          </a:p>
          <a:p>
            <a:r>
              <a:rPr lang="en-US" altLang="ko-KR" i="0" dirty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                   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블루베리 맛의 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2</a:t>
            </a:r>
            <a:r>
              <a:rPr lang="ko-KR" altLang="en-US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가지 종류가 있습니다</a:t>
            </a:r>
            <a:r>
              <a:rPr lang="en-US" altLang="ko-KR" i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JBold" panose="02020603020101020101" pitchFamily="18" charset="-127"/>
                <a:ea typeface="JBold" panose="02020603020101020101" pitchFamily="18" charset="-127"/>
                <a:cs typeface="JBold" panose="02020603020101020101" pitchFamily="18" charset="-127"/>
              </a:rPr>
              <a:t>.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854" y="1918474"/>
            <a:ext cx="2285010" cy="439949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6" y="1916961"/>
            <a:ext cx="2285010" cy="439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68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Tradi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0377F"/>
      </a:accent1>
      <a:accent2>
        <a:srgbClr val="F4A700"/>
      </a:accent2>
      <a:accent3>
        <a:srgbClr val="A6CE57"/>
      </a:accent3>
      <a:accent4>
        <a:srgbClr val="31BADA"/>
      </a:accent4>
      <a:accent5>
        <a:srgbClr val="00A67B"/>
      </a:accent5>
      <a:accent6>
        <a:srgbClr val="0098C5"/>
      </a:accent6>
      <a:hlink>
        <a:srgbClr val="0000FF"/>
      </a:hlink>
      <a:folHlink>
        <a:srgbClr val="800080"/>
      </a:folHlink>
    </a:clrScheme>
    <a:fontScheme name="Tradi">
      <a:majorFont>
        <a:latin typeface="Arial Black"/>
        <a:ea typeface="새굴림"/>
        <a:cs typeface=""/>
      </a:majorFont>
      <a:minorFont>
        <a:latin typeface="Arial Rounded MT Bold"/>
        <a:ea typeface="새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5801</TotalTime>
  <Words>739</Words>
  <Application>Microsoft Office PowerPoint</Application>
  <PresentationFormat>A4 용지(210x297mm)</PresentationFormat>
  <Paragraphs>168</Paragraphs>
  <Slides>12</Slides>
  <Notes>12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3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KIDIBANG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JohnKim</dc:creator>
  <cp:lastModifiedBy>이병호</cp:lastModifiedBy>
  <cp:revision>439</cp:revision>
  <cp:lastPrinted>2015-04-09T02:55:03Z</cp:lastPrinted>
  <dcterms:created xsi:type="dcterms:W3CDTF">2007-05-15T06:46:55Z</dcterms:created>
  <dcterms:modified xsi:type="dcterms:W3CDTF">2018-01-25T04:45:49Z</dcterms:modified>
</cp:coreProperties>
</file>