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258" r:id="rId4"/>
    <p:sldId id="260" r:id="rId5"/>
    <p:sldId id="261" r:id="rId6"/>
    <p:sldId id="262" r:id="rId7"/>
    <p:sldId id="263" r:id="rId8"/>
    <p:sldId id="265" r:id="rId9"/>
    <p:sldId id="267" r:id="rId10"/>
    <p:sldId id="268" r:id="rId11"/>
    <p:sldId id="269" r:id="rId12"/>
    <p:sldId id="266" r:id="rId13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CC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3CCAB-461C-411A-99B4-FD8B32BFD676}" type="datetimeFigureOut">
              <a:rPr lang="ko-KR" altLang="en-US" smtClean="0"/>
              <a:t>2017-02-13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11E38-92DA-4E73-9D11-CECF46FA488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11E38-92DA-4E73-9D11-CECF46FA4881}" type="slidenum">
              <a:rPr lang="ko-KR" altLang="en-US" smtClean="0"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3025" y="0"/>
            <a:ext cx="536575" cy="6858000"/>
            <a:chOff x="46" y="0"/>
            <a:chExt cx="338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238" y="0"/>
              <a:ext cx="146" cy="4320"/>
              <a:chOff x="144" y="0"/>
              <a:chExt cx="146" cy="4320"/>
            </a:xfrm>
          </p:grpSpPr>
          <p:sp>
            <p:nvSpPr>
              <p:cNvPr id="9" name="Rectangle 4"/>
              <p:cNvSpPr>
                <a:spLocks noChangeArrowheads="1"/>
              </p:cNvSpPr>
              <p:nvPr userDrawn="1"/>
            </p:nvSpPr>
            <p:spPr bwMode="invGray">
              <a:xfrm rot="5400000" flipH="1">
                <a:off x="-1880" y="2150"/>
                <a:ext cx="4320" cy="20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27451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2745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latinLnBrk="0" hangingPunct="0">
                  <a:spcBef>
                    <a:spcPct val="0"/>
                  </a:spcBef>
                  <a:defRPr/>
                </a:pPr>
                <a:endParaRPr kumimoji="0" lang="ko-KR" altLang="en-US" sz="1800" b="0" i="0">
                  <a:solidFill>
                    <a:schemeClr val="tx1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 userDrawn="1"/>
            </p:nvSpPr>
            <p:spPr bwMode="invGray">
              <a:xfrm rot="5400000" flipH="1">
                <a:off x="-1940" y="2150"/>
                <a:ext cx="4320" cy="19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27451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2745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latinLnBrk="0" hangingPunct="0">
                  <a:spcBef>
                    <a:spcPct val="0"/>
                  </a:spcBef>
                  <a:defRPr/>
                </a:pPr>
                <a:endParaRPr kumimoji="0" lang="ko-KR" altLang="en-US" sz="1800" b="0" i="0">
                  <a:solidFill>
                    <a:schemeClr val="tx1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 userDrawn="1"/>
            </p:nvSpPr>
            <p:spPr bwMode="invGray">
              <a:xfrm rot="5400000" flipH="1">
                <a:off x="-2006" y="2150"/>
                <a:ext cx="4320" cy="19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27451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2745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latinLnBrk="0" hangingPunct="0">
                  <a:spcBef>
                    <a:spcPct val="0"/>
                  </a:spcBef>
                  <a:defRPr/>
                </a:pPr>
                <a:endParaRPr kumimoji="0" lang="ko-KR" altLang="en-US" sz="1800" b="0" i="0">
                  <a:solidFill>
                    <a:schemeClr val="tx1"/>
                  </a:solidFill>
                  <a:latin typeface="Arial" charset="0"/>
                  <a:ea typeface="굴림" pitchFamily="50" charset="-127"/>
                </a:endParaRPr>
              </a:p>
            </p:txBody>
          </p:sp>
        </p:grpSp>
        <p:grpSp>
          <p:nvGrpSpPr>
            <p:cNvPr id="4" name="Group 7"/>
            <p:cNvGrpSpPr>
              <a:grpSpLocks/>
            </p:cNvGrpSpPr>
            <p:nvPr userDrawn="1"/>
          </p:nvGrpSpPr>
          <p:grpSpPr bwMode="auto">
            <a:xfrm>
              <a:off x="46" y="0"/>
              <a:ext cx="146" cy="4320"/>
              <a:chOff x="144" y="0"/>
              <a:chExt cx="146" cy="4320"/>
            </a:xfrm>
          </p:grpSpPr>
          <p:sp>
            <p:nvSpPr>
              <p:cNvPr id="6" name="Rectangle 8"/>
              <p:cNvSpPr>
                <a:spLocks noChangeArrowheads="1"/>
              </p:cNvSpPr>
              <p:nvPr userDrawn="1"/>
            </p:nvSpPr>
            <p:spPr bwMode="invGray">
              <a:xfrm rot="5400000" flipH="1">
                <a:off x="-1880" y="2150"/>
                <a:ext cx="4320" cy="20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27451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2745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latinLnBrk="0" hangingPunct="0">
                  <a:spcBef>
                    <a:spcPct val="0"/>
                  </a:spcBef>
                  <a:defRPr/>
                </a:pPr>
                <a:endParaRPr kumimoji="0" lang="ko-KR" altLang="en-US" sz="1800" b="0" i="0">
                  <a:solidFill>
                    <a:schemeClr val="tx1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7" name="Rectangle 9"/>
              <p:cNvSpPr>
                <a:spLocks noChangeArrowheads="1"/>
              </p:cNvSpPr>
              <p:nvPr userDrawn="1"/>
            </p:nvSpPr>
            <p:spPr bwMode="invGray">
              <a:xfrm rot="5400000" flipH="1">
                <a:off x="-1940" y="2150"/>
                <a:ext cx="4320" cy="19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27451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2745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latinLnBrk="0" hangingPunct="0">
                  <a:spcBef>
                    <a:spcPct val="0"/>
                  </a:spcBef>
                  <a:defRPr/>
                </a:pPr>
                <a:endParaRPr kumimoji="0" lang="ko-KR" altLang="en-US" sz="1800" b="0" i="0">
                  <a:solidFill>
                    <a:schemeClr val="tx1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8" name="Rectangle 10"/>
              <p:cNvSpPr>
                <a:spLocks noChangeArrowheads="1"/>
              </p:cNvSpPr>
              <p:nvPr userDrawn="1"/>
            </p:nvSpPr>
            <p:spPr bwMode="invGray">
              <a:xfrm rot="5400000" flipH="1">
                <a:off x="-2006" y="2150"/>
                <a:ext cx="4320" cy="19"/>
              </a:xfrm>
              <a:prstGeom prst="rect">
                <a:avLst/>
              </a:prstGeom>
              <a:gradFill rotWithShape="0">
                <a:gsLst>
                  <a:gs pos="0">
                    <a:schemeClr val="accent1">
                      <a:gamma/>
                      <a:shade val="27451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2745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latinLnBrk="0" hangingPunct="0">
                  <a:spcBef>
                    <a:spcPct val="0"/>
                  </a:spcBef>
                  <a:defRPr/>
                </a:pPr>
                <a:endParaRPr kumimoji="0" lang="ko-KR" altLang="en-US" sz="1800" b="0" i="0">
                  <a:solidFill>
                    <a:schemeClr val="tx1"/>
                  </a:solidFill>
                  <a:latin typeface="Arial" charset="0"/>
                  <a:ea typeface="굴림" pitchFamily="50" charset="-127"/>
                </a:endParaRPr>
              </a:p>
            </p:txBody>
          </p:sp>
        </p:grpSp>
      </p:grp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0" y="6307138"/>
            <a:ext cx="9144000" cy="0"/>
          </a:xfrm>
          <a:prstGeom prst="lin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7329488" y="6391275"/>
            <a:ext cx="1557337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US" altLang="ko-KR" sz="1200" i="0">
                <a:latin typeface="굴림" pitchFamily="50" charset="-127"/>
                <a:ea typeface="굴림" pitchFamily="50" charset="-127"/>
              </a:rPr>
              <a:t>www.syfood.co.kr</a:t>
            </a:r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0" y="1031875"/>
            <a:ext cx="9144000" cy="0"/>
          </a:xfrm>
          <a:prstGeom prst="line">
            <a:avLst/>
          </a:prstGeom>
          <a:noFill/>
          <a:ln w="76200" cmpd="dbl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5" name="Group 22"/>
          <p:cNvGrpSpPr>
            <a:grpSpLocks/>
          </p:cNvGrpSpPr>
          <p:nvPr userDrawn="1"/>
        </p:nvGrpSpPr>
        <p:grpSpPr bwMode="auto">
          <a:xfrm>
            <a:off x="7450138" y="192088"/>
            <a:ext cx="1438275" cy="719137"/>
            <a:chOff x="4466" y="45"/>
            <a:chExt cx="906" cy="453"/>
          </a:xfrm>
        </p:grpSpPr>
        <p:sp>
          <p:nvSpPr>
            <p:cNvPr id="16" name="Text Box 18"/>
            <p:cNvSpPr txBox="1">
              <a:spLocks noChangeArrowheads="1"/>
            </p:cNvSpPr>
            <p:nvPr userDrawn="1"/>
          </p:nvSpPr>
          <p:spPr bwMode="auto">
            <a:xfrm>
              <a:off x="4466" y="45"/>
              <a:ext cx="906" cy="15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anchor="ctr" anchorCtr="1">
              <a:spAutoFit/>
            </a:bodyPr>
            <a:lstStyle/>
            <a:p>
              <a:pPr>
                <a:defRPr/>
              </a:pPr>
              <a:r>
                <a:rPr lang="en-US" altLang="ko-KR">
                  <a:solidFill>
                    <a:srgbClr val="0000CC"/>
                  </a:solidFill>
                  <a:latin typeface="굴림" pitchFamily="50" charset="-127"/>
                  <a:ea typeface="굴림" pitchFamily="50" charset="-127"/>
                </a:rPr>
                <a:t>Nice Day Nice Food</a:t>
              </a:r>
            </a:p>
          </p:txBody>
        </p:sp>
        <p:sp>
          <p:nvSpPr>
            <p:cNvPr id="17" name="Text Box 25"/>
            <p:cNvSpPr txBox="1">
              <a:spLocks noChangeArrowheads="1"/>
            </p:cNvSpPr>
            <p:nvPr userDrawn="1"/>
          </p:nvSpPr>
          <p:spPr bwMode="auto">
            <a:xfrm>
              <a:off x="4994" y="231"/>
              <a:ext cx="378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anchor="ctr" anchorCtr="1">
              <a:spAutoFit/>
            </a:bodyPr>
            <a:lstStyle/>
            <a:p>
              <a:pPr>
                <a:defRPr/>
              </a:pPr>
              <a:r>
                <a:rPr lang="ko-KR" altLang="en-US" sz="1400" i="0">
                  <a:solidFill>
                    <a:srgbClr val="0000CC"/>
                  </a:solidFill>
                  <a:latin typeface="HY헤드라인M" pitchFamily="18" charset="-127"/>
                  <a:ea typeface="HY헤드라인M" pitchFamily="18" charset="-127"/>
                </a:rPr>
                <a:t>선양</a:t>
              </a:r>
            </a:p>
          </p:txBody>
        </p:sp>
        <p:pic>
          <p:nvPicPr>
            <p:cNvPr id="18" name="Picture 27" descr="해스민 로고"/>
            <p:cNvPicPr>
              <a:picLocks noChangeAspect="1" noChangeArrowheads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42" y="196"/>
              <a:ext cx="528" cy="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25003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970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3AFF-E872-40AC-B107-C824D361F2C8}" type="datetimeFigureOut">
              <a:rPr lang="ko-KR" altLang="en-US" smtClean="0"/>
              <a:pPr/>
              <a:t>2017-02-13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ED26F-3A63-43C5-AF00-A6D242CF349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png"/><Relationship Id="rId2" Type="http://schemas.openxmlformats.org/officeDocument/2006/relationships/image" Target="../media/image23.jpeg"/><Relationship Id="rId16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5" Type="http://schemas.openxmlformats.org/officeDocument/2006/relationships/image" Target="../media/image36.jpeg"/><Relationship Id="rId10" Type="http://schemas.openxmlformats.org/officeDocument/2006/relationships/image" Target="../media/image31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Relationship Id="rId1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yfood.co.kr/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1"/>
          <p:cNvSpPr txBox="1">
            <a:spLocks noChangeArrowheads="1"/>
          </p:cNvSpPr>
          <p:nvPr/>
        </p:nvSpPr>
        <p:spPr bwMode="auto">
          <a:xfrm>
            <a:off x="1933575" y="2109788"/>
            <a:ext cx="5754688" cy="1311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 anchorCtr="1">
            <a:spAutoFit/>
          </a:bodyPr>
          <a:lstStyle/>
          <a:p>
            <a:pPr algn="ctr"/>
            <a:r>
              <a:rPr lang="ko-KR" altLang="en-US" sz="8000" b="0" i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회사 소개서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000100" y="4857760"/>
            <a:ext cx="7929618" cy="1315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소  재  지 </a:t>
            </a: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용인공장 </a:t>
            </a: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(</a:t>
            </a: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경기도 용인시 </a:t>
            </a:r>
            <a:r>
              <a:rPr lang="ko-KR" altLang="en-US" dirty="0" err="1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처인구</a:t>
            </a: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</a:t>
            </a:r>
            <a:r>
              <a:rPr lang="ko-KR" altLang="en-US" dirty="0" err="1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고림로</a:t>
            </a: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</a:t>
            </a: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123)</a:t>
            </a:r>
          </a:p>
          <a:p>
            <a:pPr>
              <a:spcBef>
                <a:spcPts val="300"/>
              </a:spcBef>
            </a:pP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               </a:t>
            </a: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송탄공장 </a:t>
            </a: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(</a:t>
            </a: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경기도 평택시 </a:t>
            </a:r>
            <a:r>
              <a:rPr lang="ko-KR" altLang="en-US" dirty="0" err="1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산단로</a:t>
            </a: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52</a:t>
            </a:r>
            <a:r>
              <a:rPr lang="ko-KR" altLang="en-US" dirty="0" err="1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번길</a:t>
            </a: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</a:t>
            </a: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51)</a:t>
            </a:r>
          </a:p>
          <a:p>
            <a:pPr>
              <a:spcBef>
                <a:spcPts val="300"/>
              </a:spcBef>
            </a:pP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대표 번호 </a:t>
            </a: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용인공장 </a:t>
            </a: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TEL 031-336-0146, FAX 031-336-5655</a:t>
            </a:r>
          </a:p>
          <a:p>
            <a:pPr>
              <a:spcBef>
                <a:spcPts val="300"/>
              </a:spcBef>
            </a:pP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               </a:t>
            </a:r>
            <a:r>
              <a:rPr lang="ko-KR" altLang="en-US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송탄공장 </a:t>
            </a:r>
            <a:r>
              <a:rPr lang="en-US" altLang="ko-KR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TEL 031-665-6938, FAX 031-665-6937</a:t>
            </a:r>
            <a:endParaRPr lang="en-US" altLang="ko-KR" dirty="0">
              <a:solidFill>
                <a:schemeClr val="accent4">
                  <a:lumMod val="10000"/>
                </a:schemeClr>
              </a:solidFill>
              <a:latin typeface="HY크리스탈M" pitchFamily="18" charset="-127"/>
              <a:ea typeface="HY크리스탈M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4264" name="Group 56"/>
          <p:cNvGraphicFramePr>
            <a:graphicFrameLocks noGrp="1"/>
          </p:cNvGraphicFramePr>
          <p:nvPr/>
        </p:nvGraphicFramePr>
        <p:xfrm>
          <a:off x="735013" y="1150938"/>
          <a:ext cx="2157412" cy="3349632"/>
        </p:xfrm>
        <a:graphic>
          <a:graphicData uri="http://schemas.openxmlformats.org/drawingml/2006/table">
            <a:tbl>
              <a:tblPr/>
              <a:tblGrid>
                <a:gridCol w="2157412"/>
              </a:tblGrid>
              <a:tr h="3349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빵류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빠네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크로와상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구름빵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햄버거번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스위트번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핫도그번</a:t>
                      </a: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소프트바게트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78" name="Rectangle 5"/>
          <p:cNvSpPr>
            <a:spLocks noChangeArrowheads="1"/>
          </p:cNvSpPr>
          <p:nvPr/>
        </p:nvSpPr>
        <p:spPr bwMode="auto">
          <a:xfrm>
            <a:off x="720725" y="331788"/>
            <a:ext cx="6129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 X. </a:t>
            </a:r>
            <a:r>
              <a:rPr lang="ko-KR" altLang="en-US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생산품목 </a:t>
            </a: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제빵</a:t>
            </a: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  <a:endParaRPr lang="en-US" altLang="ko-KR" sz="3200" i="0" dirty="0">
              <a:solidFill>
                <a:schemeClr val="hlin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572396" y="5929330"/>
            <a:ext cx="10182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ko-KR" altLang="en-US" sz="1000" b="1" dirty="0" err="1" smtClean="0">
                <a:solidFill>
                  <a:srgbClr val="000000"/>
                </a:solidFill>
              </a:rPr>
              <a:t>스위트번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(60g)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929322" y="5929330"/>
            <a:ext cx="106311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1000" b="1" dirty="0" err="1" smtClean="0">
                <a:solidFill>
                  <a:srgbClr val="000000"/>
                </a:solidFill>
              </a:rPr>
              <a:t>햄버거번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(60g)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15" name="그림 14" descr="140626_스팸볶음밥 정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4714884"/>
            <a:ext cx="1428760" cy="954293"/>
          </a:xfrm>
          <a:prstGeom prst="rect">
            <a:avLst/>
          </a:prstGeom>
        </p:spPr>
      </p:pic>
      <p:pic>
        <p:nvPicPr>
          <p:cNvPr id="16" name="그림 15" descr="140626_스팸볶음밥 정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4786322"/>
            <a:ext cx="1388702" cy="928694"/>
          </a:xfrm>
          <a:prstGeom prst="rect">
            <a:avLst/>
          </a:prstGeom>
        </p:spPr>
      </p:pic>
      <p:pic>
        <p:nvPicPr>
          <p:cNvPr id="20" name="그림 19" descr="140626_스팸볶음밥 정면.jpg"/>
          <p:cNvPicPr>
            <a:picLocks noChangeAspect="1"/>
          </p:cNvPicPr>
          <p:nvPr/>
        </p:nvPicPr>
        <p:blipFill>
          <a:blip r:embed="rId4" cstate="print"/>
          <a:srcRect l="-6667" t="25926" b="11852"/>
          <a:stretch>
            <a:fillRect/>
          </a:stretch>
        </p:blipFill>
        <p:spPr>
          <a:xfrm>
            <a:off x="4214810" y="4714884"/>
            <a:ext cx="1357322" cy="964413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4286248" y="5929330"/>
            <a:ext cx="114005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구름빵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 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(20g*48)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17" name="그림 16" descr="140626_스팸볶음밥 정면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4714884"/>
            <a:ext cx="1500197" cy="970402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785786" y="5857892"/>
            <a:ext cx="155042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smtClean="0">
                <a:solidFill>
                  <a:srgbClr val="000000"/>
                </a:solidFill>
              </a:rPr>
              <a:t>빠네 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(100g,140g,180g)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19" name="그림 5" descr="부스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286116" y="1142984"/>
            <a:ext cx="514353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그림 20" descr="KakaoTalk_20151016_14203803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00298" y="4714884"/>
            <a:ext cx="1571635" cy="956648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2500298" y="5929330"/>
            <a:ext cx="14093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smtClean="0">
                <a:solidFill>
                  <a:srgbClr val="000000"/>
                </a:solidFill>
              </a:rPr>
              <a:t>  소프트바게트 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(65g)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5"/>
          <p:cNvSpPr>
            <a:spLocks noChangeArrowheads="1"/>
          </p:cNvSpPr>
          <p:nvPr/>
        </p:nvSpPr>
        <p:spPr bwMode="auto">
          <a:xfrm>
            <a:off x="720725" y="331788"/>
            <a:ext cx="6129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 XI. </a:t>
            </a:r>
            <a:r>
              <a:rPr lang="ko-KR" altLang="en-US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생산품목 </a:t>
            </a: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제빵</a:t>
            </a:r>
            <a:r>
              <a:rPr lang="en-US" altLang="ko-KR" sz="320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3</a:t>
            </a:r>
            <a:endParaRPr lang="en-US" altLang="ko-KR" sz="3200" i="0" dirty="0">
              <a:solidFill>
                <a:schemeClr val="hlin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572396" y="5929330"/>
            <a:ext cx="10823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ko-KR" altLang="en-US" sz="1000" b="1" dirty="0" err="1" smtClean="0">
                <a:solidFill>
                  <a:srgbClr val="000000"/>
                </a:solidFill>
              </a:rPr>
              <a:t>치즈바질바게트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929322" y="5929330"/>
            <a:ext cx="10086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smtClean="0">
                <a:solidFill>
                  <a:srgbClr val="000000"/>
                </a:solidFill>
              </a:rPr>
              <a:t> 바게트 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절단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15" name="그림 14" descr="140626_스팸볶음밥 정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4631" y="4714884"/>
            <a:ext cx="1272390" cy="954293"/>
          </a:xfrm>
          <a:prstGeom prst="rect">
            <a:avLst/>
          </a:prstGeom>
        </p:spPr>
      </p:pic>
      <p:pic>
        <p:nvPicPr>
          <p:cNvPr id="16" name="그림 15" descr="140626_스팸볶음밥 정면.jpg"/>
          <p:cNvPicPr>
            <a:picLocks noChangeAspect="1"/>
          </p:cNvPicPr>
          <p:nvPr/>
        </p:nvPicPr>
        <p:blipFill>
          <a:blip r:embed="rId3" cstate="print"/>
          <a:srcRect t="13971" r="23529"/>
          <a:stretch>
            <a:fillRect/>
          </a:stretch>
        </p:blipFill>
        <p:spPr>
          <a:xfrm rot="5400000">
            <a:off x="2678894" y="4393417"/>
            <a:ext cx="1000130" cy="1643072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4500562" y="5929330"/>
            <a:ext cx="7425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핫도그번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 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17" name="그림 16" descr="140626_스팸볶음밥 정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0388" y="4714884"/>
            <a:ext cx="1293869" cy="970402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928662" y="5857892"/>
            <a:ext cx="11913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샌드위치번</a:t>
            </a:r>
            <a:r>
              <a:rPr lang="ko-KR" altLang="en-US" sz="1000" b="1" dirty="0" smtClean="0">
                <a:solidFill>
                  <a:srgbClr val="000000"/>
                </a:solidFill>
              </a:rPr>
              <a:t> 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(60g)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1" name="그림 20" descr="KakaoTalk_20151016_1420380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8082" y="4714884"/>
            <a:ext cx="1571635" cy="955482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2500298" y="5929330"/>
            <a:ext cx="13548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smtClean="0">
                <a:solidFill>
                  <a:srgbClr val="000000"/>
                </a:solidFill>
              </a:rPr>
              <a:t>  치즈바게트 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(180g)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32" name="그림 31" descr="140626_스팸볶음밥 정면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8083" y="1214422"/>
            <a:ext cx="1455603" cy="970402"/>
          </a:xfrm>
          <a:prstGeom prst="rect">
            <a:avLst/>
          </a:prstGeom>
        </p:spPr>
      </p:pic>
      <p:pic>
        <p:nvPicPr>
          <p:cNvPr id="33" name="그림 32" descr="140626_스팸볶음밥 정면.jpg"/>
          <p:cNvPicPr>
            <a:picLocks noChangeAspect="1"/>
          </p:cNvPicPr>
          <p:nvPr/>
        </p:nvPicPr>
        <p:blipFill>
          <a:blip r:embed="rId7" cstate="print"/>
          <a:srcRect t="7972" b="20279"/>
          <a:stretch>
            <a:fillRect/>
          </a:stretch>
        </p:blipFill>
        <p:spPr>
          <a:xfrm rot="16200000">
            <a:off x="5969823" y="2816995"/>
            <a:ext cx="1073872" cy="1297749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1214414" y="2285992"/>
            <a:ext cx="5693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베이글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928926" y="2357430"/>
            <a:ext cx="6976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크로와상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4810" y="1214422"/>
            <a:ext cx="121444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직사각형 35"/>
          <p:cNvSpPr/>
          <p:nvPr/>
        </p:nvSpPr>
        <p:spPr>
          <a:xfrm>
            <a:off x="4572000" y="2357430"/>
            <a:ext cx="5693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모닝롤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29322" y="1214422"/>
            <a:ext cx="1234384" cy="107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직사각형 36"/>
          <p:cNvSpPr/>
          <p:nvPr/>
        </p:nvSpPr>
        <p:spPr>
          <a:xfrm>
            <a:off x="6215074" y="2357430"/>
            <a:ext cx="6976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브리오슈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86644" y="1214422"/>
            <a:ext cx="1635836" cy="103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직사각형 37"/>
          <p:cNvSpPr/>
          <p:nvPr/>
        </p:nvSpPr>
        <p:spPr>
          <a:xfrm>
            <a:off x="7715272" y="2428868"/>
            <a:ext cx="6976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카이저롤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4349" y="2928934"/>
            <a:ext cx="1643074" cy="103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직사각형 38"/>
          <p:cNvSpPr/>
          <p:nvPr/>
        </p:nvSpPr>
        <p:spPr>
          <a:xfrm>
            <a:off x="1142976" y="4071942"/>
            <a:ext cx="8258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호밀호두빵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71736" y="2928934"/>
            <a:ext cx="14471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직사각형 39"/>
          <p:cNvSpPr/>
          <p:nvPr/>
        </p:nvSpPr>
        <p:spPr>
          <a:xfrm>
            <a:off x="2786050" y="4071942"/>
            <a:ext cx="95410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멀티그레인롤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214810" y="2928935"/>
            <a:ext cx="135252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직사각형 40"/>
          <p:cNvSpPr/>
          <p:nvPr/>
        </p:nvSpPr>
        <p:spPr>
          <a:xfrm>
            <a:off x="4357686" y="4143380"/>
            <a:ext cx="95410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먹물햄버거번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31" name="그림 30" descr="140626_스팸볶음밥 정면.jpg"/>
          <p:cNvPicPr>
            <a:picLocks noChangeAspect="1"/>
          </p:cNvPicPr>
          <p:nvPr/>
        </p:nvPicPr>
        <p:blipFill>
          <a:blip r:embed="rId14" cstate="print"/>
          <a:srcRect l="8724" r="10952" b="2637"/>
          <a:stretch>
            <a:fillRect/>
          </a:stretch>
        </p:blipFill>
        <p:spPr>
          <a:xfrm>
            <a:off x="7358082" y="2928934"/>
            <a:ext cx="1571636" cy="1071570"/>
          </a:xfrm>
          <a:prstGeom prst="rect">
            <a:avLst/>
          </a:prstGeom>
        </p:spPr>
      </p:pic>
      <p:sp>
        <p:nvSpPr>
          <p:cNvPr id="42" name="직사각형 41"/>
          <p:cNvSpPr/>
          <p:nvPr/>
        </p:nvSpPr>
        <p:spPr>
          <a:xfrm>
            <a:off x="6143636" y="4143380"/>
            <a:ext cx="6976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크로스번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7643834" y="4143380"/>
            <a:ext cx="10182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스위트번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(40g)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" name="Picture 2" descr="C:\Users\ch\Documents\카카오톡 받은 파일\KakaoTalk_20161026_120453169.jpg"/>
          <p:cNvPicPr>
            <a:picLocks noChangeAspect="1" noChangeArrowheads="1"/>
          </p:cNvPicPr>
          <p:nvPr/>
        </p:nvPicPr>
        <p:blipFill>
          <a:blip r:embed="rId15" cstate="print"/>
          <a:srcRect l="7812" t="6250" r="9375" b="47917"/>
          <a:stretch>
            <a:fillRect/>
          </a:stretch>
        </p:blipFill>
        <p:spPr bwMode="auto">
          <a:xfrm>
            <a:off x="4143373" y="4786322"/>
            <a:ext cx="1428759" cy="857255"/>
          </a:xfrm>
          <a:prstGeom prst="rect">
            <a:avLst/>
          </a:prstGeom>
          <a:noFill/>
        </p:spPr>
      </p:pic>
      <p:pic>
        <p:nvPicPr>
          <p:cNvPr id="3" name="Picture 3" descr="C:\Users\ch\Documents\카카오톡 받은 파일\KakaoTalk_20170126_091310877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5400000">
            <a:off x="2738424" y="1119172"/>
            <a:ext cx="1000130" cy="133350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720725" y="331788"/>
            <a:ext cx="3371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 XII. </a:t>
            </a:r>
            <a:r>
              <a:rPr lang="ko-KR" altLang="en-US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인증서</a:t>
            </a:r>
            <a:endParaRPr lang="ko-KR" altLang="en-US" sz="3200" i="0" dirty="0">
              <a:solidFill>
                <a:schemeClr val="hlin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2291" name="그림 2" descr="Haccp 지정서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588" y="1136650"/>
            <a:ext cx="3541712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그림 3" descr="ISO인증서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5250" y="1400175"/>
            <a:ext cx="3402013" cy="468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720725" y="331788"/>
            <a:ext cx="3371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Ⅰ. </a:t>
            </a:r>
            <a:r>
              <a:rPr lang="ko-KR" altLang="en-US" sz="3200" i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목차</a:t>
            </a:r>
          </a:p>
        </p:txBody>
      </p:sp>
      <p:graphicFrame>
        <p:nvGraphicFramePr>
          <p:cNvPr id="3" name="Group 57"/>
          <p:cNvGraphicFramePr>
            <a:graphicFrameLocks noGrp="1"/>
          </p:cNvGraphicFramePr>
          <p:nvPr/>
        </p:nvGraphicFramePr>
        <p:xfrm>
          <a:off x="855663" y="1271588"/>
          <a:ext cx="7913070" cy="4795800"/>
        </p:xfrm>
        <a:graphic>
          <a:graphicData uri="http://schemas.openxmlformats.org/drawingml/2006/table">
            <a:tbl>
              <a:tblPr/>
              <a:tblGrid>
                <a:gridCol w="7913070"/>
              </a:tblGrid>
              <a:tr h="479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회사소개</a:t>
                      </a:r>
                      <a:endParaRPr kumimoji="1" lang="en-US" altLang="ko-K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인사말</a:t>
                      </a:r>
                      <a:endParaRPr kumimoji="1" lang="en-US" altLang="ko-K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조직도</a:t>
                      </a:r>
                      <a:endParaRPr kumimoji="1" lang="en-US" altLang="ko-K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공장현황 및 주요 설비</a:t>
                      </a:r>
                      <a:endParaRPr kumimoji="1" lang="en-US" altLang="ko-K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생산품목 </a:t>
                      </a: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– 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용인</a:t>
                      </a: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/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송탄공장</a:t>
                      </a:r>
                      <a:endParaRPr kumimoji="1" lang="en-US" altLang="ko-K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생산품목 </a:t>
                      </a: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– 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평택공장</a:t>
                      </a: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제빵</a:t>
                      </a: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]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1" lang="en-US" altLang="ko-KR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인증서</a:t>
                      </a:r>
                      <a:endParaRPr kumimoji="1" lang="en-US" altLang="ko-KR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720000" marR="90000" marT="46800" marB="46800" anchor="ctr" horzOverflow="overflow">
                    <a:lnL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720725" y="331788"/>
            <a:ext cx="3371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 dirty="0" smtClean="0">
                <a:solidFill>
                  <a:srgbClr val="003366"/>
                </a:solidFill>
                <a:latin typeface="HY헤드라인M" pitchFamily="18" charset="-127"/>
                <a:ea typeface="HY헤드라인M" pitchFamily="18" charset="-127"/>
              </a:rPr>
              <a:t>Ⅱ. </a:t>
            </a:r>
            <a:r>
              <a:rPr lang="ko-KR" altLang="en-US" sz="3200" i="0" dirty="0">
                <a:solidFill>
                  <a:srgbClr val="003366"/>
                </a:solidFill>
                <a:latin typeface="HY헤드라인M" pitchFamily="18" charset="-127"/>
                <a:ea typeface="HY헤드라인M" pitchFamily="18" charset="-127"/>
              </a:rPr>
              <a:t>회사소개</a:t>
            </a:r>
          </a:p>
        </p:txBody>
      </p:sp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572728" y="1340768"/>
            <a:ext cx="8571272" cy="36086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회  사  명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㈜ 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선양</a:t>
            </a:r>
          </a:p>
          <a:p>
            <a:pPr>
              <a:spcBef>
                <a:spcPts val="300"/>
              </a:spcBef>
            </a:pP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홈 페이지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en-US" altLang="ko-KR" sz="1400" i="0" dirty="0">
                <a:solidFill>
                  <a:srgbClr val="003366"/>
                </a:solidFill>
                <a:latin typeface="HY크리스탈M" pitchFamily="18" charset="-127"/>
                <a:ea typeface="HY크리스탈M" pitchFamily="18" charset="-127"/>
                <a:hlinkClick r:id="rId2"/>
              </a:rPr>
              <a:t>http://www.syfood.co.kr</a:t>
            </a:r>
            <a:endParaRPr lang="en-US" altLang="ko-KR" sz="1400" i="0" dirty="0">
              <a:solidFill>
                <a:srgbClr val="003366"/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spcBef>
                <a:spcPts val="300"/>
              </a:spcBef>
            </a:pP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대       표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김인기</a:t>
            </a:r>
          </a:p>
          <a:p>
            <a:pPr>
              <a:spcBef>
                <a:spcPts val="300"/>
              </a:spcBef>
            </a:pPr>
            <a:r>
              <a:rPr lang="ko-KR" altLang="en-US" sz="1400" i="0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연       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혁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en-US" altLang="ko-KR" sz="1400" i="0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1983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12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(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주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)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선양 법인 설립 및 용인공장 튀김 생산라인 준공</a:t>
            </a:r>
            <a:endParaRPr lang="en-US" altLang="ko-KR" sz="1400" i="0" dirty="0">
              <a:solidFill>
                <a:schemeClr val="accent4">
                  <a:lumMod val="10000"/>
                </a:schemeClr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              </a:t>
            </a:r>
            <a:r>
              <a:rPr lang="en-US" altLang="ko-KR" sz="1400" i="0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 1984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01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i="0" dirty="0" err="1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농심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</a:t>
            </a:r>
            <a:r>
              <a:rPr lang="ko-KR" altLang="en-US" sz="1400" i="0" dirty="0" err="1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스프액류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거래 시작</a:t>
            </a:r>
            <a:endParaRPr lang="en-US" altLang="ko-KR" sz="1400" i="0" dirty="0">
              <a:solidFill>
                <a:schemeClr val="accent4">
                  <a:lumMod val="10000"/>
                </a:schemeClr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                1993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08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송탄공장 가공식품 생산라인 준공</a:t>
            </a:r>
            <a:endParaRPr lang="en-US" altLang="ko-KR" sz="1400" i="0" dirty="0">
              <a:solidFill>
                <a:schemeClr val="accent4">
                  <a:lumMod val="10000"/>
                </a:schemeClr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                2002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12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품질경영시스템 인증서 </a:t>
            </a:r>
            <a:r>
              <a:rPr lang="ko-KR" altLang="en-US" sz="1400" i="0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획득</a:t>
            </a:r>
            <a:r>
              <a:rPr lang="en-US" altLang="ko-KR" sz="1400" i="0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(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KSA 9001:2001/ISO 9001:2000)</a:t>
            </a:r>
          </a:p>
          <a:p>
            <a:pPr>
              <a:spcBef>
                <a:spcPts val="300"/>
              </a:spcBef>
            </a:pP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                2004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04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레토르트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(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고압살균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)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설비 증설 및 확충</a:t>
            </a:r>
            <a:endParaRPr lang="en-US" altLang="ko-KR" sz="1400" i="0" dirty="0">
              <a:solidFill>
                <a:schemeClr val="accent4">
                  <a:lumMod val="10000"/>
                </a:schemeClr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                2007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09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평택공장 </a:t>
            </a:r>
            <a:r>
              <a:rPr lang="ko-KR" altLang="en-US" sz="1400" i="0" dirty="0" err="1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냉동밥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생산라인 준공</a:t>
            </a:r>
            <a:endParaRPr lang="en-US" altLang="ko-KR" sz="1400" i="0" dirty="0">
              <a:solidFill>
                <a:schemeClr val="accent4">
                  <a:lumMod val="10000"/>
                </a:schemeClr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                 </a:t>
            </a:r>
            <a:r>
              <a:rPr lang="en-US" altLang="ko-KR" sz="1400" i="0" dirty="0" smtClean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2008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09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전사적 자원관리</a:t>
            </a:r>
            <a:r>
              <a:rPr lang="en-US" altLang="ko-KR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(ERP)</a:t>
            </a:r>
            <a:r>
              <a:rPr lang="ko-KR" altLang="en-US" sz="1400" i="0" dirty="0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시스템 </a:t>
            </a:r>
            <a:r>
              <a:rPr lang="ko-KR" altLang="en-US" sz="1400" i="0" dirty="0" err="1">
                <a:solidFill>
                  <a:schemeClr val="accent4">
                    <a:lumMod val="10000"/>
                  </a:schemeClr>
                </a:solidFill>
                <a:latin typeface="HY크리스탈M" pitchFamily="18" charset="-127"/>
                <a:ea typeface="HY크리스탈M" pitchFamily="18" charset="-127"/>
              </a:rPr>
              <a:t>재구축</a:t>
            </a:r>
            <a:endParaRPr lang="en-US" altLang="ko-KR" sz="1400" i="0" dirty="0">
              <a:solidFill>
                <a:schemeClr val="accent4">
                  <a:lumMod val="10000"/>
                </a:schemeClr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400" i="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                 </a:t>
            </a:r>
            <a:r>
              <a:rPr lang="en-US" altLang="ko-KR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2011</a:t>
            </a:r>
            <a:r>
              <a:rPr lang="ko-KR" altLang="en-US" sz="14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01</a:t>
            </a:r>
            <a:r>
              <a:rPr lang="ko-KR" altLang="en-US" sz="14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평택공장 </a:t>
            </a:r>
            <a:r>
              <a:rPr lang="ko-KR" altLang="en-US" sz="1400" i="0" dirty="0" err="1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냉동밥</a:t>
            </a:r>
            <a:r>
              <a:rPr lang="ko-KR" altLang="en-US" sz="14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생산라인 </a:t>
            </a:r>
            <a:r>
              <a:rPr lang="en-US" altLang="ko-KR" sz="14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HACCP </a:t>
            </a:r>
            <a:r>
              <a:rPr lang="ko-KR" altLang="en-US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인증</a:t>
            </a:r>
            <a:endParaRPr lang="en-US" altLang="ko-KR" sz="1400" i="0" dirty="0" smtClean="0">
              <a:solidFill>
                <a:srgbClr val="000000"/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40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                </a:t>
            </a:r>
            <a:r>
              <a:rPr lang="en-US" altLang="ko-KR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2013</a:t>
            </a:r>
            <a:r>
              <a:rPr lang="ko-KR" altLang="en-US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05</a:t>
            </a:r>
            <a:r>
              <a:rPr lang="ko-KR" altLang="en-US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제빵 생산라인 구축</a:t>
            </a:r>
            <a:r>
              <a:rPr lang="en-US" altLang="ko-KR" sz="1400" i="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 </a:t>
            </a:r>
          </a:p>
          <a:p>
            <a:pPr>
              <a:spcBef>
                <a:spcPts val="300"/>
              </a:spcBef>
            </a:pPr>
            <a:r>
              <a:rPr lang="en-US" altLang="ko-KR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                2013</a:t>
            </a:r>
            <a:r>
              <a:rPr lang="ko-KR" altLang="en-US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06</a:t>
            </a:r>
            <a:r>
              <a:rPr lang="ko-KR" altLang="en-US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: CJ </a:t>
            </a:r>
            <a:r>
              <a:rPr lang="ko-KR" altLang="en-US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제일제당 냉동 </a:t>
            </a:r>
            <a:r>
              <a:rPr lang="ko-KR" altLang="en-US" sz="1400" i="0" dirty="0" err="1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컵밥</a:t>
            </a:r>
            <a:r>
              <a:rPr lang="en-US" altLang="ko-KR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/</a:t>
            </a:r>
            <a:r>
              <a:rPr lang="ko-KR" altLang="en-US" sz="1400" i="0" dirty="0" err="1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파우치밥</a:t>
            </a:r>
            <a:r>
              <a:rPr lang="ko-KR" altLang="en-US" sz="14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생산</a:t>
            </a:r>
            <a:endParaRPr lang="en-US" altLang="ko-KR" sz="1400" i="0" dirty="0" smtClean="0">
              <a:solidFill>
                <a:srgbClr val="000000"/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spcBef>
                <a:spcPts val="300"/>
              </a:spcBef>
            </a:pPr>
            <a:r>
              <a:rPr lang="en-US" altLang="ko-KR" sz="140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                </a:t>
            </a:r>
            <a:r>
              <a:rPr lang="en-US" altLang="ko-KR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2016</a:t>
            </a:r>
            <a:r>
              <a:rPr lang="ko-KR" altLang="en-US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년 </a:t>
            </a:r>
            <a:r>
              <a:rPr lang="en-US" altLang="ko-KR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01</a:t>
            </a:r>
            <a:r>
              <a:rPr lang="ko-KR" altLang="en-US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월 </a:t>
            </a:r>
            <a:r>
              <a:rPr lang="en-US" altLang="ko-KR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: </a:t>
            </a:r>
            <a:r>
              <a:rPr lang="ko-KR" altLang="en-US" sz="1400" dirty="0" smtClean="0">
                <a:solidFill>
                  <a:srgbClr val="0000CC"/>
                </a:solidFill>
                <a:latin typeface="HY크리스탈M" pitchFamily="18" charset="-127"/>
                <a:ea typeface="HY크리스탈M" pitchFamily="18" charset="-127"/>
              </a:rPr>
              <a:t>제빵 바게트 자동 생산 라인 구축</a:t>
            </a:r>
            <a:endParaRPr lang="ko-KR" altLang="en-US" sz="1400" i="0" dirty="0">
              <a:solidFill>
                <a:srgbClr val="0000CC"/>
              </a:solidFill>
              <a:latin typeface="HY크리스탈M" pitchFamily="18" charset="-127"/>
              <a:ea typeface="HY크리스탈M" pitchFamily="18" charset="-127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6858016" y="4714884"/>
            <a:ext cx="2160587" cy="1439862"/>
          </a:xfrm>
          <a:prstGeom prst="rect">
            <a:avLst/>
          </a:prstGeom>
          <a:gradFill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/>
          </a:gradFill>
          <a:ln w="38100" cmpd="dbl">
            <a:solidFill>
              <a:srgbClr val="FF9999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  <a:buFont typeface="Wingdings" pitchFamily="2" charset="2"/>
              <a:buNone/>
            </a:pPr>
            <a:r>
              <a:rPr lang="ko-KR" altLang="en-US" sz="2000" b="0" i="0" dirty="0">
                <a:solidFill>
                  <a:srgbClr val="000099"/>
                </a:solidFill>
                <a:latin typeface="휴먼옛체" pitchFamily="18" charset="-127"/>
                <a:ea typeface="휴먼옛체" pitchFamily="18" charset="-127"/>
              </a:rPr>
              <a:t>사 훈</a:t>
            </a:r>
            <a:endParaRPr lang="en-US" altLang="ko-KR" sz="2000" b="0" i="0" dirty="0">
              <a:solidFill>
                <a:srgbClr val="000099"/>
              </a:solidFill>
              <a:latin typeface="휴먼옛체" pitchFamily="18" charset="-127"/>
              <a:ea typeface="휴먼옛체" pitchFamily="18" charset="-127"/>
            </a:endParaRPr>
          </a:p>
          <a:p>
            <a:pPr algn="ctr">
              <a:spcBef>
                <a:spcPct val="20000"/>
              </a:spcBef>
            </a:pPr>
            <a:r>
              <a:rPr lang="ko-KR" altLang="en-US" sz="1700" b="0" i="0" dirty="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rPr>
              <a:t>뜻을 같이 한다</a:t>
            </a:r>
            <a:r>
              <a:rPr lang="en-US" altLang="ko-KR" sz="1700" b="0" i="0" dirty="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rPr>
              <a:t>.</a:t>
            </a:r>
          </a:p>
          <a:p>
            <a:pPr algn="ctr">
              <a:spcBef>
                <a:spcPct val="20000"/>
              </a:spcBef>
            </a:pPr>
            <a:r>
              <a:rPr lang="ko-KR" altLang="en-US" sz="1700" b="0" i="0" dirty="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rPr>
              <a:t>겸손하게 살자</a:t>
            </a:r>
            <a:r>
              <a:rPr lang="en-US" altLang="ko-KR" sz="1700" b="0" i="0" dirty="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rPr>
              <a:t>.</a:t>
            </a:r>
            <a:endParaRPr lang="ko-KR" altLang="en-US" sz="1700" b="0" i="0" dirty="0">
              <a:solidFill>
                <a:schemeClr val="tx1"/>
              </a:solidFill>
              <a:latin typeface="휴먼옛체" pitchFamily="18" charset="-127"/>
              <a:ea typeface="휴먼옛체" pitchFamily="18" charset="-127"/>
            </a:endParaRPr>
          </a:p>
          <a:p>
            <a:pPr algn="ctr">
              <a:spcBef>
                <a:spcPct val="20000"/>
              </a:spcBef>
              <a:buFont typeface="Wingdings" pitchFamily="2" charset="2"/>
              <a:buNone/>
            </a:pPr>
            <a:r>
              <a:rPr lang="ko-KR" altLang="en-US" sz="1700" b="0" i="0" dirty="0">
                <a:solidFill>
                  <a:schemeClr val="tx1"/>
                </a:solidFill>
                <a:latin typeface="휴먼옛체" pitchFamily="18" charset="-127"/>
                <a:ea typeface="휴먼옛체" pitchFamily="18" charset="-127"/>
              </a:rPr>
              <a:t>남을 위하며 살자</a:t>
            </a:r>
            <a:r>
              <a:rPr lang="en-US" altLang="ko-KR" sz="1700" b="0" i="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  <a:endParaRPr lang="ko-KR" altLang="en-US" sz="1700" b="0" i="0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720725" y="331788"/>
            <a:ext cx="3371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Ⅲ. </a:t>
            </a:r>
            <a:r>
              <a:rPr lang="ko-KR" altLang="en-US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인사말</a:t>
            </a:r>
          </a:p>
        </p:txBody>
      </p:sp>
      <p:sp>
        <p:nvSpPr>
          <p:cNvPr id="8195" name="Text Box 7"/>
          <p:cNvSpPr txBox="1">
            <a:spLocks noChangeArrowheads="1"/>
          </p:cNvSpPr>
          <p:nvPr/>
        </p:nvSpPr>
        <p:spPr bwMode="auto">
          <a:xfrm>
            <a:off x="882650" y="1455738"/>
            <a:ext cx="8032750" cy="46628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 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당사는 식품소재 및 가공식품을 전문 생산하는 업체로써 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30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여 년간의</a:t>
            </a:r>
            <a:endParaRPr lang="en-US" altLang="ko-KR" sz="1800" i="0" dirty="0">
              <a:solidFill>
                <a:srgbClr val="000000"/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기술개발로 다수의 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Know-how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를 보유하고 있습니다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 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또한 미래의 식품소재 발굴 및 가공식품 산업분야 발전에 기여하고자</a:t>
            </a:r>
            <a:endParaRPr lang="en-US" altLang="ko-KR" sz="1800" i="0" dirty="0">
              <a:solidFill>
                <a:srgbClr val="000000"/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연구개발 부분에 많은 투자를 하고 있는 종합 식품기업입니다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 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당사는 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3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개 공장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(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용인공장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/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송탄공장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/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평택공장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)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을 운영중이며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,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축적된</a:t>
            </a:r>
            <a:endParaRPr lang="en-US" altLang="ko-KR" sz="1800" i="0" dirty="0">
              <a:solidFill>
                <a:srgbClr val="000000"/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기술력을 통해 </a:t>
            </a:r>
            <a:r>
              <a:rPr lang="ko-KR" altLang="en-US" sz="1800" i="0" dirty="0" err="1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농심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, </a:t>
            </a:r>
            <a:r>
              <a:rPr lang="en-US" altLang="ko-KR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CJ</a:t>
            </a:r>
            <a:r>
              <a:rPr lang="ko-KR" altLang="en-US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제일제당</a:t>
            </a:r>
            <a:r>
              <a:rPr lang="en-US" altLang="ko-KR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, </a:t>
            </a:r>
            <a:r>
              <a:rPr lang="ko-KR" altLang="en-US" dirty="0" err="1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본죽</a:t>
            </a:r>
            <a:r>
              <a:rPr lang="en-US" altLang="ko-KR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, </a:t>
            </a:r>
            <a:r>
              <a:rPr lang="ko-KR" altLang="en-US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팔도</a:t>
            </a:r>
            <a:r>
              <a:rPr lang="en-US" altLang="ko-KR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, </a:t>
            </a:r>
            <a:r>
              <a:rPr lang="ko-KR" altLang="en-US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정</a:t>
            </a:r>
            <a:r>
              <a:rPr lang="en-US" altLang="ko-KR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.</a:t>
            </a:r>
            <a:r>
              <a:rPr lang="ko-KR" altLang="en-US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식품</a:t>
            </a:r>
            <a:r>
              <a:rPr lang="en-US" altLang="ko-KR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,</a:t>
            </a:r>
            <a:r>
              <a:rPr lang="ko-KR" altLang="en-US" sz="1800" i="0" dirty="0" err="1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삼양식품</a:t>
            </a:r>
            <a:r>
              <a:rPr lang="ko-KR" altLang="en-US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</a:t>
            </a:r>
            <a:r>
              <a:rPr lang="ko-KR" altLang="en-US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등 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대기업</a:t>
            </a:r>
            <a:endParaRPr lang="en-US" altLang="ko-KR" sz="1800" i="0" dirty="0">
              <a:solidFill>
                <a:srgbClr val="000000"/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위주의 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OEM 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생산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/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납품하는 기업입니다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 </a:t>
            </a:r>
            <a:r>
              <a:rPr lang="ko-KR" altLang="en-US" sz="1800" i="0" dirty="0" err="1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냉동밥</a:t>
            </a:r>
            <a:r>
              <a:rPr lang="ko-KR" altLang="en-US" sz="1800" i="0" dirty="0" smtClean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업계 최초로 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HACCP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인증 되었으며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, 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위생수준을 향상시키고</a:t>
            </a:r>
            <a:endParaRPr lang="en-US" altLang="ko-KR" sz="1800" i="0" dirty="0">
              <a:solidFill>
                <a:srgbClr val="000000"/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식품 산업분야의 발전을 위해 최선의 노력을 경주하고 있습니다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  </a:t>
            </a:r>
            <a:r>
              <a:rPr lang="ko-KR" altLang="en-US" sz="1800" i="0" dirty="0" err="1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해스민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(</a:t>
            </a:r>
            <a:r>
              <a:rPr lang="en-US" altLang="ko-KR" sz="1800" i="0" dirty="0" err="1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Haesmin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)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은 신선하고 안전한 원료로 최상의 상품을 만들어</a:t>
            </a:r>
            <a:endParaRPr lang="en-US" altLang="ko-KR" sz="1800" i="0" dirty="0">
              <a:solidFill>
                <a:srgbClr val="000000"/>
              </a:solidFill>
              <a:latin typeface="HY크리스탈M" pitchFamily="18" charset="-127"/>
              <a:ea typeface="HY크리스탈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내는 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(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주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)</a:t>
            </a:r>
            <a:r>
              <a:rPr lang="ko-KR" altLang="en-US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선양의 대표 브랜드입니다</a:t>
            </a:r>
            <a:r>
              <a:rPr lang="en-US" altLang="ko-KR" sz="1800" i="0" dirty="0">
                <a:solidFill>
                  <a:srgbClr val="000000"/>
                </a:solidFill>
                <a:latin typeface="HY크리스탈M" pitchFamily="18" charset="-127"/>
                <a:ea typeface="HY크리스탈M" pitchFamily="18" charset="-127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720725" y="331788"/>
            <a:ext cx="33718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Ⅳ. </a:t>
            </a:r>
            <a:r>
              <a:rPr lang="ko-KR" altLang="en-US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조직도</a:t>
            </a:r>
          </a:p>
        </p:txBody>
      </p:sp>
      <p:sp>
        <p:nvSpPr>
          <p:cNvPr id="9221" name="_s712726"/>
          <p:cNvSpPr>
            <a:spLocks noChangeArrowheads="1"/>
          </p:cNvSpPr>
          <p:nvPr/>
        </p:nvSpPr>
        <p:spPr bwMode="auto">
          <a:xfrm>
            <a:off x="1285852" y="3929066"/>
            <a:ext cx="1440000" cy="720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600" b="1" dirty="0" smtClean="0">
                <a:solidFill>
                  <a:srgbClr val="000000"/>
                </a:solidFill>
              </a:rPr>
              <a:t>제빵사업본부</a:t>
            </a:r>
            <a:endParaRPr lang="ko-KR" altLang="en-US" sz="1600" b="1" i="0" dirty="0">
              <a:solidFill>
                <a:srgbClr val="000000"/>
              </a:solidFill>
            </a:endParaRPr>
          </a:p>
        </p:txBody>
      </p:sp>
      <p:sp>
        <p:nvSpPr>
          <p:cNvPr id="9219" name="_s712723"/>
          <p:cNvSpPr>
            <a:spLocks noChangeArrowheads="1"/>
          </p:cNvSpPr>
          <p:nvPr/>
        </p:nvSpPr>
        <p:spPr bwMode="auto">
          <a:xfrm>
            <a:off x="3491880" y="1377950"/>
            <a:ext cx="2160000" cy="7048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2000" b="1" i="0">
                <a:solidFill>
                  <a:srgbClr val="000000"/>
                </a:solidFill>
              </a:rPr>
              <a:t>대표이사</a:t>
            </a:r>
          </a:p>
        </p:txBody>
      </p:sp>
      <p:sp>
        <p:nvSpPr>
          <p:cNvPr id="9223" name="_s712729"/>
          <p:cNvSpPr>
            <a:spLocks noChangeArrowheads="1"/>
          </p:cNvSpPr>
          <p:nvPr/>
        </p:nvSpPr>
        <p:spPr bwMode="auto">
          <a:xfrm>
            <a:off x="7164448" y="3933136"/>
            <a:ext cx="1440000" cy="720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600" b="1" i="0" dirty="0" smtClean="0">
                <a:solidFill>
                  <a:srgbClr val="000000"/>
                </a:solidFill>
              </a:rPr>
              <a:t>재무본부</a:t>
            </a:r>
            <a:endParaRPr lang="ko-KR" altLang="en-US" sz="1600" b="1" i="0" dirty="0">
              <a:solidFill>
                <a:srgbClr val="000000"/>
              </a:solidFill>
            </a:endParaRPr>
          </a:p>
        </p:txBody>
      </p:sp>
      <p:sp>
        <p:nvSpPr>
          <p:cNvPr id="9228" name="_s712731"/>
          <p:cNvSpPr>
            <a:spLocks noChangeArrowheads="1"/>
          </p:cNvSpPr>
          <p:nvPr/>
        </p:nvSpPr>
        <p:spPr bwMode="auto">
          <a:xfrm>
            <a:off x="4860192" y="3933136"/>
            <a:ext cx="1440000" cy="720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600" b="1" i="0" dirty="0" smtClean="0">
                <a:solidFill>
                  <a:srgbClr val="000000"/>
                </a:solidFill>
              </a:rPr>
              <a:t>생산본부</a:t>
            </a:r>
            <a:endParaRPr lang="ko-KR" altLang="en-US" sz="1600" b="1" i="0" dirty="0">
              <a:solidFill>
                <a:srgbClr val="000000"/>
              </a:solidFill>
            </a:endParaRPr>
          </a:p>
        </p:txBody>
      </p:sp>
      <p:sp>
        <p:nvSpPr>
          <p:cNvPr id="46" name="_s712723"/>
          <p:cNvSpPr>
            <a:spLocks noChangeArrowheads="1"/>
          </p:cNvSpPr>
          <p:nvPr/>
        </p:nvSpPr>
        <p:spPr bwMode="auto">
          <a:xfrm>
            <a:off x="3995936" y="2508126"/>
            <a:ext cx="1158875" cy="7048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b="1" i="0" dirty="0" smtClean="0">
                <a:solidFill>
                  <a:srgbClr val="000000"/>
                </a:solidFill>
              </a:rPr>
              <a:t>부사장</a:t>
            </a:r>
            <a:endParaRPr lang="ko-KR" altLang="en-US" b="1" i="0" dirty="0">
              <a:solidFill>
                <a:srgbClr val="000000"/>
              </a:solidFill>
            </a:endParaRPr>
          </a:p>
        </p:txBody>
      </p:sp>
      <p:cxnSp>
        <p:nvCxnSpPr>
          <p:cNvPr id="53" name="직선 연결선 52"/>
          <p:cNvCxnSpPr>
            <a:stCxn id="9219" idx="2"/>
            <a:endCxn id="46" idx="0"/>
          </p:cNvCxnSpPr>
          <p:nvPr/>
        </p:nvCxnSpPr>
        <p:spPr>
          <a:xfrm>
            <a:off x="4571880" y="2082800"/>
            <a:ext cx="3494" cy="425326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꺾인 연결선 55"/>
          <p:cNvCxnSpPr>
            <a:stCxn id="46" idx="2"/>
            <a:endCxn id="9223" idx="0"/>
          </p:cNvCxnSpPr>
          <p:nvPr/>
        </p:nvCxnSpPr>
        <p:spPr>
          <a:xfrm rot="16200000" flipH="1">
            <a:off x="5869831" y="1918519"/>
            <a:ext cx="720160" cy="3309074"/>
          </a:xfrm>
          <a:prstGeom prst="bentConnector3">
            <a:avLst>
              <a:gd name="adj1" fmla="val 50000"/>
            </a:avLst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꺾인 연결선 59"/>
          <p:cNvCxnSpPr>
            <a:stCxn id="46" idx="2"/>
            <a:endCxn id="9221" idx="0"/>
          </p:cNvCxnSpPr>
          <p:nvPr/>
        </p:nvCxnSpPr>
        <p:spPr>
          <a:xfrm rot="5400000">
            <a:off x="2932568" y="2286260"/>
            <a:ext cx="716090" cy="2569522"/>
          </a:xfrm>
          <a:prstGeom prst="bentConnector3">
            <a:avLst>
              <a:gd name="adj1" fmla="val 50000"/>
            </a:avLst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꺾인 연결선 65"/>
          <p:cNvCxnSpPr>
            <a:stCxn id="46" idx="2"/>
            <a:endCxn id="9228" idx="0"/>
          </p:cNvCxnSpPr>
          <p:nvPr/>
        </p:nvCxnSpPr>
        <p:spPr>
          <a:xfrm rot="16200000" flipH="1">
            <a:off x="4717703" y="3070647"/>
            <a:ext cx="720160" cy="1004818"/>
          </a:xfrm>
          <a:prstGeom prst="bentConnector3">
            <a:avLst>
              <a:gd name="adj1" fmla="val 50000"/>
            </a:avLst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연결선 74"/>
          <p:cNvCxnSpPr/>
          <p:nvPr/>
        </p:nvCxnSpPr>
        <p:spPr>
          <a:xfrm>
            <a:off x="5143504" y="2857496"/>
            <a:ext cx="714380" cy="1588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_s712730"/>
          <p:cNvSpPr>
            <a:spLocks noChangeArrowheads="1"/>
          </p:cNvSpPr>
          <p:nvPr/>
        </p:nvSpPr>
        <p:spPr bwMode="auto">
          <a:xfrm>
            <a:off x="7643834" y="2214554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i="0" dirty="0" smtClean="0">
                <a:solidFill>
                  <a:srgbClr val="000000"/>
                </a:solidFill>
              </a:rPr>
              <a:t>개발부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sp>
        <p:nvSpPr>
          <p:cNvPr id="41" name="_s712730"/>
          <p:cNvSpPr>
            <a:spLocks noChangeArrowheads="1"/>
          </p:cNvSpPr>
          <p:nvPr/>
        </p:nvSpPr>
        <p:spPr bwMode="auto">
          <a:xfrm>
            <a:off x="7643834" y="2928934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i="0" dirty="0" smtClean="0">
                <a:solidFill>
                  <a:srgbClr val="000000"/>
                </a:solidFill>
              </a:rPr>
              <a:t>품질관리부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sp>
        <p:nvSpPr>
          <p:cNvPr id="47" name="_s712724"/>
          <p:cNvSpPr>
            <a:spLocks noChangeArrowheads="1"/>
          </p:cNvSpPr>
          <p:nvPr/>
        </p:nvSpPr>
        <p:spPr bwMode="auto">
          <a:xfrm>
            <a:off x="3214678" y="3929066"/>
            <a:ext cx="1440000" cy="720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600" b="1" dirty="0" smtClean="0">
                <a:solidFill>
                  <a:srgbClr val="000000"/>
                </a:solidFill>
              </a:rPr>
              <a:t>영업</a:t>
            </a:r>
            <a:r>
              <a:rPr lang="ko-KR" altLang="en-US" sz="1600" b="1" i="0" dirty="0" smtClean="0">
                <a:solidFill>
                  <a:srgbClr val="000000"/>
                </a:solidFill>
              </a:rPr>
              <a:t>본부</a:t>
            </a:r>
            <a:endParaRPr lang="ko-KR" altLang="en-US" sz="1600" b="1" i="0" dirty="0">
              <a:solidFill>
                <a:srgbClr val="000000"/>
              </a:solidFill>
            </a:endParaRPr>
          </a:p>
        </p:txBody>
      </p:sp>
      <p:cxnSp>
        <p:nvCxnSpPr>
          <p:cNvPr id="52" name="꺾인 연결선 51"/>
          <p:cNvCxnSpPr>
            <a:stCxn id="46" idx="2"/>
            <a:endCxn id="47" idx="0"/>
          </p:cNvCxnSpPr>
          <p:nvPr/>
        </p:nvCxnSpPr>
        <p:spPr>
          <a:xfrm rot="5400000">
            <a:off x="3896981" y="3250673"/>
            <a:ext cx="716090" cy="640696"/>
          </a:xfrm>
          <a:prstGeom prst="bentConnector3">
            <a:avLst>
              <a:gd name="adj1" fmla="val 50000"/>
            </a:avLst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_s712730"/>
          <p:cNvSpPr>
            <a:spLocks noChangeArrowheads="1"/>
          </p:cNvSpPr>
          <p:nvPr/>
        </p:nvSpPr>
        <p:spPr bwMode="auto">
          <a:xfrm>
            <a:off x="6516216" y="5229200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i="0" dirty="0" smtClean="0">
                <a:solidFill>
                  <a:srgbClr val="000000"/>
                </a:solidFill>
              </a:rPr>
              <a:t>용인공장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cxnSp>
        <p:nvCxnSpPr>
          <p:cNvPr id="79" name="직선 연결선 78"/>
          <p:cNvCxnSpPr/>
          <p:nvPr/>
        </p:nvCxnSpPr>
        <p:spPr>
          <a:xfrm>
            <a:off x="6876256" y="3573016"/>
            <a:ext cx="0" cy="1656232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꺾인 연결선 30"/>
          <p:cNvCxnSpPr>
            <a:endCxn id="111" idx="0"/>
          </p:cNvCxnSpPr>
          <p:nvPr/>
        </p:nvCxnSpPr>
        <p:spPr>
          <a:xfrm>
            <a:off x="2000232" y="4929198"/>
            <a:ext cx="860066" cy="285752"/>
          </a:xfrm>
          <a:prstGeom prst="bentConnector2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 rot="5400000">
            <a:off x="5430050" y="4786322"/>
            <a:ext cx="284958" cy="79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 rot="5400000">
            <a:off x="7644231" y="4928801"/>
            <a:ext cx="571504" cy="79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_s712726"/>
          <p:cNvSpPr>
            <a:spLocks noChangeArrowheads="1"/>
          </p:cNvSpPr>
          <p:nvPr/>
        </p:nvSpPr>
        <p:spPr bwMode="auto">
          <a:xfrm>
            <a:off x="5857884" y="2428868"/>
            <a:ext cx="1440000" cy="720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7030A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600" b="1" i="0" dirty="0" smtClean="0">
                <a:solidFill>
                  <a:srgbClr val="000000"/>
                </a:solidFill>
              </a:rPr>
              <a:t>부설연구소</a:t>
            </a:r>
            <a:endParaRPr lang="ko-KR" altLang="en-US" sz="1600" b="1" i="0" dirty="0">
              <a:solidFill>
                <a:srgbClr val="000000"/>
              </a:solidFill>
            </a:endParaRPr>
          </a:p>
        </p:txBody>
      </p:sp>
      <p:cxnSp>
        <p:nvCxnSpPr>
          <p:cNvPr id="62" name="꺾인 연결선 61"/>
          <p:cNvCxnSpPr/>
          <p:nvPr/>
        </p:nvCxnSpPr>
        <p:spPr>
          <a:xfrm flipV="1">
            <a:off x="7286644" y="2428868"/>
            <a:ext cx="357190" cy="355504"/>
          </a:xfrm>
          <a:prstGeom prst="bentConnector3">
            <a:avLst>
              <a:gd name="adj1" fmla="val 50000"/>
            </a:avLst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꺾인 연결선 63"/>
          <p:cNvCxnSpPr>
            <a:stCxn id="57" idx="3"/>
            <a:endCxn id="41" idx="1"/>
          </p:cNvCxnSpPr>
          <p:nvPr/>
        </p:nvCxnSpPr>
        <p:spPr>
          <a:xfrm>
            <a:off x="7297884" y="2788868"/>
            <a:ext cx="345950" cy="356066"/>
          </a:xfrm>
          <a:prstGeom prst="bentConnector3">
            <a:avLst>
              <a:gd name="adj1" fmla="val 50000"/>
            </a:avLst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 rot="5400000">
            <a:off x="3636975" y="4935529"/>
            <a:ext cx="584960" cy="79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꺾인 연결선 88"/>
          <p:cNvCxnSpPr>
            <a:endCxn id="114" idx="0"/>
          </p:cNvCxnSpPr>
          <p:nvPr/>
        </p:nvCxnSpPr>
        <p:spPr>
          <a:xfrm rot="10800000" flipV="1">
            <a:off x="1217224" y="4929198"/>
            <a:ext cx="783008" cy="285752"/>
          </a:xfrm>
          <a:prstGeom prst="bentConnector2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 rot="5400000">
            <a:off x="1708149" y="4935529"/>
            <a:ext cx="584960" cy="794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_s712730"/>
          <p:cNvSpPr>
            <a:spLocks noChangeArrowheads="1"/>
          </p:cNvSpPr>
          <p:nvPr/>
        </p:nvSpPr>
        <p:spPr bwMode="auto">
          <a:xfrm>
            <a:off x="4786314" y="5214950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dirty="0" smtClean="0">
                <a:solidFill>
                  <a:srgbClr val="000000"/>
                </a:solidFill>
              </a:rPr>
              <a:t>송탄공장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sp>
        <p:nvSpPr>
          <p:cNvPr id="111" name="_s712730"/>
          <p:cNvSpPr>
            <a:spLocks noChangeArrowheads="1"/>
          </p:cNvSpPr>
          <p:nvPr/>
        </p:nvSpPr>
        <p:spPr bwMode="auto">
          <a:xfrm>
            <a:off x="2500298" y="5214950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dirty="0" smtClean="0">
                <a:solidFill>
                  <a:srgbClr val="000000"/>
                </a:solidFill>
              </a:rPr>
              <a:t>개발부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sp>
        <p:nvSpPr>
          <p:cNvPr id="112" name="_s712730"/>
          <p:cNvSpPr>
            <a:spLocks noChangeArrowheads="1"/>
          </p:cNvSpPr>
          <p:nvPr/>
        </p:nvSpPr>
        <p:spPr bwMode="auto">
          <a:xfrm>
            <a:off x="1643042" y="5214950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dirty="0" err="1" smtClean="0">
                <a:solidFill>
                  <a:srgbClr val="000000"/>
                </a:solidFill>
              </a:rPr>
              <a:t>생산부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sp>
        <p:nvSpPr>
          <p:cNvPr id="113" name="_s712730"/>
          <p:cNvSpPr>
            <a:spLocks noChangeArrowheads="1"/>
          </p:cNvSpPr>
          <p:nvPr/>
        </p:nvSpPr>
        <p:spPr bwMode="auto">
          <a:xfrm>
            <a:off x="3571868" y="5214950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dirty="0" smtClean="0">
                <a:solidFill>
                  <a:srgbClr val="000000"/>
                </a:solidFill>
              </a:rPr>
              <a:t>영업부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sp>
        <p:nvSpPr>
          <p:cNvPr id="114" name="_s712730"/>
          <p:cNvSpPr>
            <a:spLocks noChangeArrowheads="1"/>
          </p:cNvSpPr>
          <p:nvPr/>
        </p:nvSpPr>
        <p:spPr bwMode="auto">
          <a:xfrm>
            <a:off x="857224" y="5214950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i="0" dirty="0" smtClean="0">
                <a:solidFill>
                  <a:srgbClr val="000000"/>
                </a:solidFill>
              </a:rPr>
              <a:t>영업부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sp>
        <p:nvSpPr>
          <p:cNvPr id="116" name="_s712730"/>
          <p:cNvSpPr>
            <a:spLocks noChangeArrowheads="1"/>
          </p:cNvSpPr>
          <p:nvPr/>
        </p:nvSpPr>
        <p:spPr bwMode="auto">
          <a:xfrm>
            <a:off x="5643570" y="5214950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dirty="0" smtClean="0">
                <a:solidFill>
                  <a:srgbClr val="000000"/>
                </a:solidFill>
              </a:rPr>
              <a:t>평택공장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sp>
        <p:nvSpPr>
          <p:cNvPr id="117" name="_s712730"/>
          <p:cNvSpPr>
            <a:spLocks noChangeArrowheads="1"/>
          </p:cNvSpPr>
          <p:nvPr/>
        </p:nvSpPr>
        <p:spPr bwMode="auto">
          <a:xfrm>
            <a:off x="7572396" y="5214950"/>
            <a:ext cx="720000" cy="43200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C000"/>
            </a:solidFill>
            <a:round/>
            <a:headEnd/>
            <a:tailEnd/>
          </a:ln>
        </p:spPr>
        <p:txBody>
          <a:bodyPr wrap="none" lIns="75895" tIns="37948" rIns="75895" bIns="37948" anchor="ctr"/>
          <a:lstStyle/>
          <a:p>
            <a:pPr algn="ctr"/>
            <a:r>
              <a:rPr lang="ko-KR" altLang="en-US" sz="1000" b="1" dirty="0" smtClean="0">
                <a:solidFill>
                  <a:srgbClr val="000000"/>
                </a:solidFill>
              </a:rPr>
              <a:t>관리부</a:t>
            </a:r>
            <a:endParaRPr lang="ko-KR" altLang="en-US" sz="1000" b="1" i="0" dirty="0">
              <a:solidFill>
                <a:srgbClr val="000000"/>
              </a:solidFill>
            </a:endParaRPr>
          </a:p>
        </p:txBody>
      </p:sp>
      <p:cxnSp>
        <p:nvCxnSpPr>
          <p:cNvPr id="118" name="꺾인 연결선 117"/>
          <p:cNvCxnSpPr/>
          <p:nvPr/>
        </p:nvCxnSpPr>
        <p:spPr>
          <a:xfrm rot="10800000" flipV="1">
            <a:off x="5143504" y="4929198"/>
            <a:ext cx="642942" cy="290312"/>
          </a:xfrm>
          <a:prstGeom prst="bentConnector3">
            <a:avLst>
              <a:gd name="adj1" fmla="val 98762"/>
            </a:avLst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꺾인 연결선 118"/>
          <p:cNvCxnSpPr>
            <a:endCxn id="116" idx="0"/>
          </p:cNvCxnSpPr>
          <p:nvPr/>
        </p:nvCxnSpPr>
        <p:spPr>
          <a:xfrm>
            <a:off x="5357818" y="4929198"/>
            <a:ext cx="645752" cy="285752"/>
          </a:xfrm>
          <a:prstGeom prst="bentConnector2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9910" name="Group 470"/>
          <p:cNvGraphicFramePr>
            <a:graphicFrameLocks noGrp="1"/>
          </p:cNvGraphicFramePr>
          <p:nvPr/>
        </p:nvGraphicFramePr>
        <p:xfrm>
          <a:off x="735013" y="1270001"/>
          <a:ext cx="2278063" cy="1015991"/>
        </p:xfrm>
        <a:graphic>
          <a:graphicData uri="http://schemas.openxmlformats.org/drawingml/2006/table">
            <a:tbl>
              <a:tblPr/>
              <a:tblGrid>
                <a:gridCol w="2278063"/>
              </a:tblGrid>
              <a:tr h="3252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용인 공장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9999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9999"/>
                        </a:gs>
                        <a:gs pos="100000">
                          <a:srgbClr val="FF9999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6907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대 지  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:  2,700 ㎡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건 축  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:  3,015 ㎡</a:t>
                      </a:r>
                      <a:endParaRPr kumimoji="1" lang="en-US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9999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9999"/>
                        </a:gs>
                        <a:gs pos="100000">
                          <a:srgbClr val="FF9999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89914" name="Group 474"/>
          <p:cNvGraphicFramePr>
            <a:graphicFrameLocks noGrp="1"/>
          </p:cNvGraphicFramePr>
          <p:nvPr/>
        </p:nvGraphicFramePr>
        <p:xfrm>
          <a:off x="3254375" y="1270001"/>
          <a:ext cx="5394325" cy="1015992"/>
        </p:xfrm>
        <a:graphic>
          <a:graphicData uri="http://schemas.openxmlformats.org/drawingml/2006/table">
            <a:tbl>
              <a:tblPr/>
              <a:tblGrid>
                <a:gridCol w="719138"/>
                <a:gridCol w="4675187"/>
              </a:tblGrid>
              <a:tr h="10159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주요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설비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9999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9999"/>
                        </a:gs>
                        <a:gs pos="100000">
                          <a:srgbClr val="FF9999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후라이어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열풍건조기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건더기포장기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액상포장기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9999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9999"/>
                        </a:gs>
                        <a:gs pos="100000">
                          <a:srgbClr val="FF9999">
                            <a:gamma/>
                            <a:shade val="46275"/>
                            <a:invGamma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89912" name="Group 472"/>
          <p:cNvGraphicFramePr>
            <a:graphicFrameLocks noGrp="1"/>
          </p:cNvGraphicFramePr>
          <p:nvPr/>
        </p:nvGraphicFramePr>
        <p:xfrm>
          <a:off x="714348" y="2500306"/>
          <a:ext cx="2278063" cy="1171579"/>
        </p:xfrm>
        <a:graphic>
          <a:graphicData uri="http://schemas.openxmlformats.org/drawingml/2006/table">
            <a:tbl>
              <a:tblPr/>
              <a:tblGrid>
                <a:gridCol w="2278063"/>
              </a:tblGrid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송탄 공장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7445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대 지  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:  3,828 ㎡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건 축  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:  3,666 ㎡</a:t>
                      </a:r>
                      <a:endParaRPr kumimoji="1" lang="en-US" altLang="ko-K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89917" name="Group 477"/>
          <p:cNvGraphicFramePr>
            <a:graphicFrameLocks noGrp="1"/>
          </p:cNvGraphicFramePr>
          <p:nvPr/>
        </p:nvGraphicFramePr>
        <p:xfrm>
          <a:off x="3214678" y="2500306"/>
          <a:ext cx="5394325" cy="1171579"/>
        </p:xfrm>
        <a:graphic>
          <a:graphicData uri="http://schemas.openxmlformats.org/drawingml/2006/table">
            <a:tbl>
              <a:tblPr/>
              <a:tblGrid>
                <a:gridCol w="717550"/>
                <a:gridCol w="4676775"/>
              </a:tblGrid>
              <a:tr h="117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주요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설비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직화솥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스팀식배합기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마쇄기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로타리포장기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액상포장기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용기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컵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포장기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급속동결기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열수식살균기</a:t>
                      </a:r>
                      <a:endParaRPr kumimoji="1" lang="ko-KR" altLang="en-US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89913" name="Group 473"/>
          <p:cNvGraphicFramePr>
            <a:graphicFrameLocks noGrp="1"/>
          </p:cNvGraphicFramePr>
          <p:nvPr/>
        </p:nvGraphicFramePr>
        <p:xfrm>
          <a:off x="714348" y="4000505"/>
          <a:ext cx="2278063" cy="2214578"/>
        </p:xfrm>
        <a:graphic>
          <a:graphicData uri="http://schemas.openxmlformats.org/drawingml/2006/table">
            <a:tbl>
              <a:tblPr/>
              <a:tblGrid>
                <a:gridCol w="2278063"/>
              </a:tblGrid>
              <a:tr h="603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평택 공장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804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대 지  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:  6,610 ㎡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건 축  </a:t>
                      </a: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:  6,600 ㎡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8059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        </a:t>
                      </a: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제    빵</a:t>
                      </a:r>
                      <a:endParaRPr kumimoji="1" lang="en-US" altLang="ko-K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13500000" scaled="0"/>
                      <a:tileRect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89916" name="Group 476"/>
          <p:cNvGraphicFramePr>
            <a:graphicFrameLocks noGrp="1"/>
          </p:cNvGraphicFramePr>
          <p:nvPr/>
        </p:nvGraphicFramePr>
        <p:xfrm>
          <a:off x="3214678" y="4000504"/>
          <a:ext cx="5394325" cy="1071570"/>
        </p:xfrm>
        <a:graphic>
          <a:graphicData uri="http://schemas.openxmlformats.org/drawingml/2006/table">
            <a:tbl>
              <a:tblPr/>
              <a:tblGrid>
                <a:gridCol w="674688"/>
                <a:gridCol w="4719637"/>
              </a:tblGrid>
              <a:tr h="10715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주요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설비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취반기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성형기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혼합기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스팀살균기</a:t>
                      </a:r>
                      <a:endParaRPr kumimoji="1" lang="en-US" altLang="ko-K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급속동결기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(IQF/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터널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],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포장기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파우치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/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용기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],</a:t>
                      </a: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VD(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분말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),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대형 냉동창고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  <p:sp>
        <p:nvSpPr>
          <p:cNvPr id="10290" name="Rectangle 5"/>
          <p:cNvSpPr>
            <a:spLocks noChangeArrowheads="1"/>
          </p:cNvSpPr>
          <p:nvPr/>
        </p:nvSpPr>
        <p:spPr bwMode="auto">
          <a:xfrm>
            <a:off x="720725" y="331788"/>
            <a:ext cx="6129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Ⅴ. </a:t>
            </a:r>
            <a:r>
              <a:rPr lang="ko-KR" altLang="en-US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공장현황 및 주요 설비</a:t>
            </a:r>
            <a:endParaRPr lang="en-US" altLang="ko-KR" sz="3200" i="0" dirty="0">
              <a:solidFill>
                <a:schemeClr val="hlin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1" name="Group 476"/>
          <p:cNvGraphicFramePr>
            <a:graphicFrameLocks noGrp="1"/>
          </p:cNvGraphicFramePr>
          <p:nvPr/>
        </p:nvGraphicFramePr>
        <p:xfrm>
          <a:off x="3214678" y="5214950"/>
          <a:ext cx="5394325" cy="1000132"/>
        </p:xfrm>
        <a:graphic>
          <a:graphicData uri="http://schemas.openxmlformats.org/drawingml/2006/table">
            <a:tbl>
              <a:tblPr/>
              <a:tblGrid>
                <a:gridCol w="674688"/>
                <a:gridCol w="4719637"/>
              </a:tblGrid>
              <a:tr h="10001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주요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설비</a:t>
                      </a:r>
                    </a:p>
                  </a:txBody>
                  <a:tcPr marL="0" marR="0" marT="0" marB="0" anchor="ctr" anchorCtr="1" horzOverflow="overflow">
                    <a:lnL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135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반죽기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분할기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라운더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발효실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바게트성형라인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급속동결실</a:t>
                      </a:r>
                      <a:r>
                        <a:rPr kumimoji="1" lang="en-US" altLang="ko-KR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, </a:t>
                      </a:r>
                      <a:r>
                        <a:rPr kumimoji="1" lang="ko-KR" alt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로터리오븐</a:t>
                      </a:r>
                      <a:endParaRPr kumimoji="1" lang="en-US" altLang="ko-KR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8488C4"/>
                        </a:gs>
                        <a:gs pos="53000">
                          <a:srgbClr val="D4DEFF"/>
                        </a:gs>
                        <a:gs pos="83000">
                          <a:srgbClr val="D4DEFF"/>
                        </a:gs>
                        <a:gs pos="100000">
                          <a:srgbClr val="96AB94"/>
                        </a:gs>
                      </a:gsLst>
                      <a:lin ang="135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2191" name="Group 31"/>
          <p:cNvGraphicFramePr>
            <a:graphicFrameLocks noGrp="1"/>
          </p:cNvGraphicFramePr>
          <p:nvPr/>
        </p:nvGraphicFramePr>
        <p:xfrm>
          <a:off x="855663" y="1697038"/>
          <a:ext cx="2501891" cy="1495680"/>
        </p:xfrm>
        <a:graphic>
          <a:graphicData uri="http://schemas.openxmlformats.org/drawingml/2006/table">
            <a:tbl>
              <a:tblPr/>
              <a:tblGrid>
                <a:gridCol w="2501891"/>
              </a:tblGrid>
              <a:tr h="1446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튀김류</a:t>
                      </a:r>
                      <a:endParaRPr kumimoji="1" lang="ko-K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유부류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건더기류</a:t>
                      </a:r>
                      <a:endParaRPr kumimoji="1" lang="ko-K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분말류</a:t>
                      </a:r>
                      <a:r>
                        <a:rPr kumimoji="1" lang="ko-KR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시즈닝류</a:t>
                      </a: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)</a:t>
                      </a:r>
                      <a:endParaRPr kumimoji="1" lang="ko-K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0000" marR="90000" marT="46800" marB="46800"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26" name="Object 28"/>
          <p:cNvGraphicFramePr>
            <a:graphicFrameLocks noChangeAspect="1"/>
          </p:cNvGraphicFramePr>
          <p:nvPr/>
        </p:nvGraphicFramePr>
        <p:xfrm>
          <a:off x="5929322" y="1214422"/>
          <a:ext cx="2932130" cy="2119325"/>
        </p:xfrm>
        <a:graphic>
          <a:graphicData uri="http://schemas.openxmlformats.org/presentationml/2006/ole">
            <p:oleObj spid="_x0000_s1026" name="비트맵 이미지" r:id="rId3" imgW="4238095" imgH="2343477" progId="PBrush">
              <p:embed/>
            </p:oleObj>
          </a:graphicData>
        </a:graphic>
      </p:graphicFrame>
      <p:graphicFrame>
        <p:nvGraphicFramePr>
          <p:cNvPr id="1027" name="Object 29"/>
          <p:cNvGraphicFramePr>
            <a:graphicFrameLocks noChangeAspect="1"/>
          </p:cNvGraphicFramePr>
          <p:nvPr/>
        </p:nvGraphicFramePr>
        <p:xfrm>
          <a:off x="3500430" y="1714487"/>
          <a:ext cx="2214578" cy="1448557"/>
        </p:xfrm>
        <a:graphic>
          <a:graphicData uri="http://schemas.openxmlformats.org/presentationml/2006/ole">
            <p:oleObj spid="_x0000_s1027" name="비트맵 이미지" r:id="rId4" imgW="2523810" imgH="1714739" progId="PBrush">
              <p:embed/>
            </p:oleObj>
          </a:graphicData>
        </a:graphic>
      </p:graphicFrame>
      <p:sp>
        <p:nvSpPr>
          <p:cNvPr id="1034" name="Rectangle 5"/>
          <p:cNvSpPr>
            <a:spLocks noChangeArrowheads="1"/>
          </p:cNvSpPr>
          <p:nvPr/>
        </p:nvSpPr>
        <p:spPr bwMode="auto">
          <a:xfrm>
            <a:off x="720725" y="331788"/>
            <a:ext cx="6129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Ⅵ. </a:t>
            </a:r>
            <a:r>
              <a:rPr lang="ko-KR" altLang="en-US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생산품목 </a:t>
            </a: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용인</a:t>
            </a: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송탄공장</a:t>
            </a:r>
            <a:endParaRPr lang="en-US" altLang="ko-KR" sz="3200" i="0" dirty="0">
              <a:solidFill>
                <a:schemeClr val="hlin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6" name="Group 56"/>
          <p:cNvGraphicFramePr>
            <a:graphicFrameLocks noGrp="1"/>
          </p:cNvGraphicFramePr>
          <p:nvPr/>
        </p:nvGraphicFramePr>
        <p:xfrm>
          <a:off x="6429388" y="3929066"/>
          <a:ext cx="2571768" cy="2074656"/>
        </p:xfrm>
        <a:graphic>
          <a:graphicData uri="http://schemas.openxmlformats.org/drawingml/2006/table">
            <a:tbl>
              <a:tblPr/>
              <a:tblGrid>
                <a:gridCol w="2571768"/>
              </a:tblGrid>
              <a:tr h="2074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소스류</a:t>
                      </a:r>
                      <a:endParaRPr kumimoji="1" lang="ko-KR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짜장소스</a:t>
                      </a: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/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짬뽕소스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냉면육수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양념장</a:t>
                      </a: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/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비빔장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음료</a:t>
                      </a: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(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커피류</a:t>
                      </a: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)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용기죽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스프류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0000" marR="90000" marT="46800" marB="46800" horzOverflow="overflow">
                    <a:lnL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28" name="Object 58"/>
          <p:cNvGraphicFramePr>
            <a:graphicFrameLocks noChangeAspect="1"/>
          </p:cNvGraphicFramePr>
          <p:nvPr/>
        </p:nvGraphicFramePr>
        <p:xfrm>
          <a:off x="3500430" y="3857628"/>
          <a:ext cx="2766146" cy="2136145"/>
        </p:xfrm>
        <a:graphic>
          <a:graphicData uri="http://schemas.openxmlformats.org/presentationml/2006/ole">
            <p:oleObj spid="_x0000_s1028" name="비트맵 이미지" r:id="rId5" imgW="2629267" imgH="1638529" progId="PBrush">
              <p:embed/>
            </p:oleObj>
          </a:graphicData>
        </a:graphic>
      </p:graphicFrame>
      <p:graphicFrame>
        <p:nvGraphicFramePr>
          <p:cNvPr id="1029" name="Object 59"/>
          <p:cNvGraphicFramePr>
            <a:graphicFrameLocks/>
          </p:cNvGraphicFramePr>
          <p:nvPr/>
        </p:nvGraphicFramePr>
        <p:xfrm>
          <a:off x="642910" y="3929066"/>
          <a:ext cx="2852762" cy="2054222"/>
        </p:xfrm>
        <a:graphic>
          <a:graphicData uri="http://schemas.openxmlformats.org/presentationml/2006/ole">
            <p:oleObj spid="_x0000_s1029" name="비트맵 이미지" r:id="rId6" imgW="2467319" imgH="1752381" progId="PBrush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4264" name="Group 56"/>
          <p:cNvGraphicFramePr>
            <a:graphicFrameLocks noGrp="1"/>
          </p:cNvGraphicFramePr>
          <p:nvPr/>
        </p:nvGraphicFramePr>
        <p:xfrm>
          <a:off x="735013" y="1150938"/>
          <a:ext cx="2157412" cy="1318845"/>
        </p:xfrm>
        <a:graphic>
          <a:graphicData uri="http://schemas.openxmlformats.org/drawingml/2006/table">
            <a:tbl>
              <a:tblPr/>
              <a:tblGrid>
                <a:gridCol w="2157412"/>
              </a:tblGrid>
              <a:tr h="13188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볶음밥류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새우볶음밥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햄야채볶음밥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야채볶음밥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34265" name="Group 57"/>
          <p:cNvGraphicFramePr>
            <a:graphicFrameLocks noGrp="1"/>
          </p:cNvGraphicFramePr>
          <p:nvPr/>
        </p:nvGraphicFramePr>
        <p:xfrm>
          <a:off x="735013" y="2654426"/>
          <a:ext cx="2157412" cy="1654339"/>
        </p:xfrm>
        <a:graphic>
          <a:graphicData uri="http://schemas.openxmlformats.org/drawingml/2006/table">
            <a:tbl>
              <a:tblPr/>
              <a:tblGrid>
                <a:gridCol w="2157412"/>
              </a:tblGrid>
              <a:tr h="1654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덮밥류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갓볶은짜장덮밥</a:t>
                      </a: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치킨카레덮밥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오징어두루치기덮밥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제육두루치기덮밥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78" name="Rectangle 5"/>
          <p:cNvSpPr>
            <a:spLocks noChangeArrowheads="1"/>
          </p:cNvSpPr>
          <p:nvPr/>
        </p:nvSpPr>
        <p:spPr bwMode="auto">
          <a:xfrm>
            <a:off x="720725" y="331788"/>
            <a:ext cx="6129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Ⅷ. </a:t>
            </a:r>
            <a:r>
              <a:rPr lang="ko-KR" altLang="en-US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생산품목 </a:t>
            </a:r>
            <a:r>
              <a:rPr lang="en-US" altLang="ko-KR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- </a:t>
            </a:r>
            <a:r>
              <a:rPr lang="ko-KR" altLang="en-US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평택공장</a:t>
            </a:r>
            <a:endParaRPr lang="en-US" altLang="ko-KR" sz="3200" i="0" dirty="0">
              <a:solidFill>
                <a:schemeClr val="hlin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1279" name="그림 5" descr="부스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3075" y="1150937"/>
            <a:ext cx="5849534" cy="3206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Group 56"/>
          <p:cNvGraphicFramePr>
            <a:graphicFrameLocks noGrp="1"/>
          </p:cNvGraphicFramePr>
          <p:nvPr/>
        </p:nvGraphicFramePr>
        <p:xfrm>
          <a:off x="755576" y="4608838"/>
          <a:ext cx="2157412" cy="1268434"/>
        </p:xfrm>
        <a:graphic>
          <a:graphicData uri="http://schemas.openxmlformats.org/drawingml/2006/table">
            <a:tbl>
              <a:tblPr/>
              <a:tblGrid>
                <a:gridCol w="2157412"/>
              </a:tblGrid>
              <a:tr h="12684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CJ </a:t>
                      </a: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볶음밥류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스팸볶음밥</a:t>
                      </a:r>
                      <a:endParaRPr kumimoji="1" lang="ko-KR" altLang="en-US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스팸김치볶음밥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직사각형 11"/>
          <p:cNvSpPr/>
          <p:nvPr/>
        </p:nvSpPr>
        <p:spPr>
          <a:xfrm>
            <a:off x="3049911" y="4370759"/>
            <a:ext cx="13676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200" b="1" dirty="0" err="1" smtClean="0">
                <a:solidFill>
                  <a:srgbClr val="0000CC"/>
                </a:solidFill>
              </a:rPr>
              <a:t>스팸볶음밥</a:t>
            </a:r>
            <a:r>
              <a:rPr lang="en-US" altLang="ko-KR" sz="1200" b="1" dirty="0">
                <a:solidFill>
                  <a:srgbClr val="0000CC"/>
                </a:solidFill>
              </a:rPr>
              <a:t>(CUP)</a:t>
            </a:r>
            <a:endParaRPr lang="ko-KR" altLang="en-US" sz="1200" b="1" dirty="0">
              <a:solidFill>
                <a:srgbClr val="0000CC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880844" y="4372869"/>
            <a:ext cx="16065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ko-KR" altLang="en-US" sz="1200" b="1" dirty="0" err="1" smtClean="0">
                <a:solidFill>
                  <a:srgbClr val="0000CC"/>
                </a:solidFill>
              </a:rPr>
              <a:t>스팸볶음밥</a:t>
            </a:r>
            <a:r>
              <a:rPr lang="en-US" altLang="ko-KR" sz="1200" b="1" dirty="0">
                <a:solidFill>
                  <a:srgbClr val="0000CC"/>
                </a:solidFill>
              </a:rPr>
              <a:t>(POUCH)</a:t>
            </a:r>
            <a:endParaRPr lang="ko-KR" altLang="en-US" sz="1200" b="1" dirty="0">
              <a:solidFill>
                <a:srgbClr val="0000CC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309368" y="4375575"/>
            <a:ext cx="16754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200" b="1" dirty="0" err="1" smtClean="0">
                <a:solidFill>
                  <a:srgbClr val="0000CC"/>
                </a:solidFill>
              </a:rPr>
              <a:t>스팸김치볶음밥</a:t>
            </a:r>
            <a:r>
              <a:rPr lang="en-US" altLang="ko-KR" sz="1200" b="1" dirty="0">
                <a:solidFill>
                  <a:srgbClr val="0000CC"/>
                </a:solidFill>
              </a:rPr>
              <a:t>(CUP)</a:t>
            </a:r>
            <a:endParaRPr lang="ko-KR" altLang="en-US" sz="1200" b="1" dirty="0">
              <a:solidFill>
                <a:srgbClr val="0000CC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306521" y="4375478"/>
            <a:ext cx="1914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200" b="1" dirty="0" err="1" smtClean="0">
                <a:solidFill>
                  <a:srgbClr val="0000CC"/>
                </a:solidFill>
              </a:rPr>
              <a:t>스팸김치볶음밥</a:t>
            </a:r>
            <a:r>
              <a:rPr lang="en-US" altLang="ko-KR" sz="1200" b="1" dirty="0">
                <a:solidFill>
                  <a:srgbClr val="0000CC"/>
                </a:solidFill>
              </a:rPr>
              <a:t>(POUCH)</a:t>
            </a:r>
            <a:endParaRPr lang="ko-KR" altLang="en-US" sz="1200" b="1" dirty="0">
              <a:solidFill>
                <a:srgbClr val="0000CC"/>
              </a:solidFill>
            </a:endParaRPr>
          </a:p>
        </p:txBody>
      </p:sp>
      <p:pic>
        <p:nvPicPr>
          <p:cNvPr id="16" name="그림 15" descr="140626_스팸 김치볶음밥 690g 파우치 시뮬.jpg"/>
          <p:cNvPicPr>
            <a:picLocks/>
          </p:cNvPicPr>
          <p:nvPr/>
        </p:nvPicPr>
        <p:blipFill>
          <a:blip r:embed="rId3" cstate="print"/>
          <a:srcRect b="13502"/>
          <a:stretch>
            <a:fillRect/>
          </a:stretch>
        </p:blipFill>
        <p:spPr>
          <a:xfrm>
            <a:off x="7473528" y="4653336"/>
            <a:ext cx="1563786" cy="1556964"/>
          </a:xfrm>
          <a:prstGeom prst="rect">
            <a:avLst/>
          </a:prstGeom>
        </p:spPr>
      </p:pic>
      <p:pic>
        <p:nvPicPr>
          <p:cNvPr id="17" name="그림 16" descr="140626_스팸김치볶음밥 정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68676" y="4640436"/>
            <a:ext cx="1454076" cy="1440000"/>
          </a:xfrm>
          <a:prstGeom prst="rect">
            <a:avLst/>
          </a:prstGeom>
        </p:spPr>
      </p:pic>
      <p:pic>
        <p:nvPicPr>
          <p:cNvPr id="18" name="그림 17" descr="140626_스팸볶음밥 690g 파우치 시뮬.jpg"/>
          <p:cNvPicPr>
            <a:picLocks/>
          </p:cNvPicPr>
          <p:nvPr/>
        </p:nvPicPr>
        <p:blipFill>
          <a:blip r:embed="rId5" cstate="print"/>
          <a:srcRect b="13491"/>
          <a:stretch>
            <a:fillRect/>
          </a:stretch>
        </p:blipFill>
        <p:spPr>
          <a:xfrm>
            <a:off x="5830044" y="4653136"/>
            <a:ext cx="1563786" cy="1557164"/>
          </a:xfrm>
          <a:prstGeom prst="rect">
            <a:avLst/>
          </a:prstGeom>
        </p:spPr>
      </p:pic>
      <p:pic>
        <p:nvPicPr>
          <p:cNvPr id="19" name="그림 18" descr="140626_스팸볶음밥 정면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00524" y="4661644"/>
            <a:ext cx="1455603" cy="144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4264" name="Group 56"/>
          <p:cNvGraphicFramePr>
            <a:graphicFrameLocks noGrp="1"/>
          </p:cNvGraphicFramePr>
          <p:nvPr/>
        </p:nvGraphicFramePr>
        <p:xfrm>
          <a:off x="735013" y="1150938"/>
          <a:ext cx="2157412" cy="3349632"/>
        </p:xfrm>
        <a:graphic>
          <a:graphicData uri="http://schemas.openxmlformats.org/drawingml/2006/table">
            <a:tbl>
              <a:tblPr/>
              <a:tblGrid>
                <a:gridCol w="2157412"/>
              </a:tblGrid>
              <a:tr h="3349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빵류</a:t>
                      </a:r>
                      <a:endParaRPr kumimoji="1" lang="en-US" altLang="ko-K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바게트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휘트브래드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로즈마리브래드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검은깨바게트</a:t>
                      </a:r>
                      <a:endParaRPr kumimoji="1" lang="en-US" altLang="ko-KR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9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1" lang="en-US" altLang="ko-KR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 </a:t>
                      </a:r>
                      <a:r>
                        <a:rPr kumimoji="1" lang="ko-KR" altLang="en-US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HY헤드라인M" pitchFamily="18" charset="-127"/>
                          <a:ea typeface="HY헤드라인M" pitchFamily="18" charset="-127"/>
                        </a:rPr>
                        <a:t>먹물바게트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78" name="Rectangle 5"/>
          <p:cNvSpPr>
            <a:spLocks noChangeArrowheads="1"/>
          </p:cNvSpPr>
          <p:nvPr/>
        </p:nvSpPr>
        <p:spPr bwMode="auto">
          <a:xfrm>
            <a:off x="720725" y="331788"/>
            <a:ext cx="6129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ko-KR" sz="320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Ⅸ</a:t>
            </a: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3200" i="0" dirty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생산품목 </a:t>
            </a: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– </a:t>
            </a:r>
            <a:r>
              <a:rPr lang="ko-KR" altLang="en-US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제빵</a:t>
            </a:r>
            <a:r>
              <a:rPr lang="en-US" altLang="ko-KR" sz="3200" i="0" dirty="0" smtClean="0">
                <a:solidFill>
                  <a:schemeClr val="hlink"/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  <a:endParaRPr lang="en-US" altLang="ko-KR" sz="3200" i="0" dirty="0">
              <a:solidFill>
                <a:schemeClr val="hlin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1538" y="5929330"/>
            <a:ext cx="96372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>
              <a:defRPr/>
            </a:pPr>
            <a:r>
              <a:rPr lang="ko-KR" altLang="en-US" sz="1000" b="1" dirty="0" smtClean="0">
                <a:solidFill>
                  <a:srgbClr val="000000"/>
                </a:solidFill>
              </a:rPr>
              <a:t>바게트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(250g)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786446" y="5929330"/>
            <a:ext cx="12202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휘트브래드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(280g)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17" name="그림 16" descr="140626_스팸김치볶음밥 정면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4857760"/>
            <a:ext cx="1454076" cy="969384"/>
          </a:xfrm>
          <a:prstGeom prst="rect">
            <a:avLst/>
          </a:prstGeom>
        </p:spPr>
      </p:pic>
      <p:pic>
        <p:nvPicPr>
          <p:cNvPr id="18" name="그림 17" descr="140626_스팸볶음밥 690g 파우치 시뮬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4857760"/>
            <a:ext cx="1428760" cy="1000132"/>
          </a:xfrm>
          <a:prstGeom prst="rect">
            <a:avLst/>
          </a:prstGeom>
        </p:spPr>
      </p:pic>
      <p:pic>
        <p:nvPicPr>
          <p:cNvPr id="11" name="그림 10" descr="140626_스팸볶음밥 정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4857760"/>
            <a:ext cx="1495524" cy="1000132"/>
          </a:xfrm>
          <a:prstGeom prst="rect">
            <a:avLst/>
          </a:prstGeom>
        </p:spPr>
      </p:pic>
      <p:pic>
        <p:nvPicPr>
          <p:cNvPr id="15" name="그림 14" descr="140626_스팸볶음밥 정면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6644" y="4857760"/>
            <a:ext cx="1451068" cy="970402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714612" y="5929330"/>
            <a:ext cx="8258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smtClean="0">
                <a:solidFill>
                  <a:srgbClr val="000000"/>
                </a:solidFill>
              </a:rPr>
              <a:t>먹물바게트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7572396" y="5929330"/>
            <a:ext cx="95410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smtClean="0">
                <a:solidFill>
                  <a:srgbClr val="000000"/>
                </a:solidFill>
              </a:rPr>
              <a:t>검은깨바게트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0" name="그림 19" descr="140626_스팸볶음밥 정면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1934" y="4857760"/>
            <a:ext cx="1508183" cy="1008597"/>
          </a:xfrm>
          <a:prstGeom prst="rect">
            <a:avLst/>
          </a:prstGeom>
        </p:spPr>
      </p:pic>
      <p:sp>
        <p:nvSpPr>
          <p:cNvPr id="22" name="직사각형 21"/>
          <p:cNvSpPr/>
          <p:nvPr/>
        </p:nvSpPr>
        <p:spPr>
          <a:xfrm>
            <a:off x="4071934" y="5929330"/>
            <a:ext cx="147668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ko-KR" altLang="en-US" sz="1000" b="1" dirty="0" err="1" smtClean="0">
                <a:solidFill>
                  <a:srgbClr val="000000"/>
                </a:solidFill>
              </a:rPr>
              <a:t>로즈마리브래드</a:t>
            </a:r>
            <a:r>
              <a:rPr lang="en-US" altLang="ko-KR" sz="1000" b="1" dirty="0" smtClean="0">
                <a:solidFill>
                  <a:srgbClr val="000000"/>
                </a:solidFill>
              </a:rPr>
              <a:t>(300g)</a:t>
            </a:r>
            <a:endParaRPr lang="ko-KR" altLang="en-US" sz="1000" b="1" dirty="0">
              <a:solidFill>
                <a:srgbClr val="000000"/>
              </a:solidFill>
            </a:endParaRPr>
          </a:p>
        </p:txBody>
      </p:sp>
      <p:pic>
        <p:nvPicPr>
          <p:cNvPr id="21" name="그림 5" descr="부스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357554" y="1142984"/>
            <a:ext cx="5072098" cy="338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264D74"/>
    </a:dk1>
    <a:lt1>
      <a:srgbClr val="FFFFFF"/>
    </a:lt1>
    <a:dk2>
      <a:srgbClr val="336699"/>
    </a:dk2>
    <a:lt2>
      <a:srgbClr val="D3E3F9"/>
    </a:lt2>
    <a:accent1>
      <a:srgbClr val="4C98B0"/>
    </a:accent1>
    <a:accent2>
      <a:srgbClr val="97B3D5"/>
    </a:accent2>
    <a:accent3>
      <a:srgbClr val="ADB8CA"/>
    </a:accent3>
    <a:accent4>
      <a:srgbClr val="DADADA"/>
    </a:accent4>
    <a:accent5>
      <a:srgbClr val="B2CAD4"/>
    </a:accent5>
    <a:accent6>
      <a:srgbClr val="88A2C1"/>
    </a:accent6>
    <a:hlink>
      <a:srgbClr val="8DBF92"/>
    </a:hlink>
    <a:folHlink>
      <a:srgbClr val="6495B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697</Words>
  <Application>Microsoft Office PowerPoint</Application>
  <PresentationFormat>화면 슬라이드 쇼(4:3)</PresentationFormat>
  <Paragraphs>165</Paragraphs>
  <Slides>12</Slides>
  <Notes>1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4" baseType="lpstr">
      <vt:lpstr>Office 테마</vt:lpstr>
      <vt:lpstr>비트맵 이미지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TitlesOfParts>
  <Company>CJ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정유성</dc:creator>
  <cp:lastModifiedBy>HELLPER</cp:lastModifiedBy>
  <cp:revision>89</cp:revision>
  <dcterms:created xsi:type="dcterms:W3CDTF">2013-09-30T23:22:44Z</dcterms:created>
  <dcterms:modified xsi:type="dcterms:W3CDTF">2017-02-13T02:05:49Z</dcterms:modified>
</cp:coreProperties>
</file>