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16" r:id="rId1"/>
  </p:sldMasterIdLst>
  <p:notesMasterIdLst>
    <p:notesMasterId r:id="rId7"/>
  </p:notesMasterIdLst>
  <p:sldIdLst>
    <p:sldId id="256" r:id="rId2"/>
    <p:sldId id="285" r:id="rId3"/>
    <p:sldId id="324" r:id="rId4"/>
    <p:sldId id="322" r:id="rId5"/>
    <p:sldId id="325" r:id="rId6"/>
  </p:sldIdLst>
  <p:sldSz cx="9144000" cy="6858000" type="screen4x3"/>
  <p:notesSz cx="6865938" cy="999807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F1B5"/>
    <a:srgbClr val="FAEDEA"/>
    <a:srgbClr val="97DDB2"/>
    <a:srgbClr val="0E04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36" autoAdjust="0"/>
    <p:restoredTop sz="94622" autoAdjust="0"/>
  </p:normalViewPr>
  <p:slideViewPr>
    <p:cSldViewPr>
      <p:cViewPr varScale="1">
        <p:scale>
          <a:sx n="111" d="100"/>
          <a:sy n="111" d="100"/>
        </p:scale>
        <p:origin x="93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9109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fld id="{E38F94AB-8892-4F7B-9A6B-D54D229FF5EA}" type="datetimeFigureOut">
              <a:rPr lang="ko-KR" altLang="en-US" smtClean="0"/>
              <a:t>2018-05-04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33450" y="749300"/>
            <a:ext cx="4999038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59" tIns="48180" rIns="96359" bIns="4818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6594" y="4749086"/>
            <a:ext cx="5492750" cy="4499134"/>
          </a:xfrm>
          <a:prstGeom prst="rect">
            <a:avLst/>
          </a:prstGeom>
        </p:spPr>
        <p:txBody>
          <a:bodyPr vert="horz" lIns="96359" tIns="48180" rIns="96359" bIns="4818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9109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B995260D-970F-4F3F-B3B0-1CA9DA780A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06625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0374" y="0"/>
            <a:ext cx="2293626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3581400"/>
            <a:ext cx="3962400" cy="2133600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438400" y="1447800"/>
            <a:ext cx="3962400" cy="2133600"/>
          </a:xfrm>
        </p:spPr>
        <p:txBody>
          <a:bodyPr anchor="b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3582988" y="6426201"/>
            <a:ext cx="2819399" cy="126999"/>
          </a:xfrm>
        </p:spPr>
        <p:txBody>
          <a:bodyPr/>
          <a:lstStyle/>
          <a:p>
            <a:fld id="{8FA7F246-370A-44F3-BCE4-BF7A8F7E07CD}" type="datetimeFigureOut">
              <a:rPr lang="ko-KR" altLang="en-US" smtClean="0"/>
              <a:t>2018-05-04</a:t>
            </a:fld>
            <a:endParaRPr lang="ko-KR" alt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>
          <a:xfrm>
            <a:off x="6414976" y="6400800"/>
            <a:ext cx="457200" cy="152400"/>
          </a:xfrm>
        </p:spPr>
        <p:txBody>
          <a:bodyPr/>
          <a:lstStyle>
            <a:lvl1pPr algn="r">
              <a:defRPr/>
            </a:lvl1pPr>
          </a:lstStyle>
          <a:p>
            <a:fld id="{579C080D-72F0-4E85-942C-C839899B4696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>
          <a:xfrm>
            <a:off x="3581400" y="6296248"/>
            <a:ext cx="2820987" cy="152400"/>
          </a:xfrm>
        </p:spPr>
        <p:txBody>
          <a:bodyPr/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7F246-370A-44F3-BCE4-BF7A8F7E07CD}" type="datetimeFigureOut">
              <a:rPr lang="ko-KR" altLang="en-US" smtClean="0"/>
              <a:t>2018-05-04</a:t>
            </a:fld>
            <a:endParaRPr lang="ko-KR" alt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79C080D-72F0-4E85-942C-C839899B4696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7F246-370A-44F3-BCE4-BF7A8F7E07CD}" type="datetimeFigureOut">
              <a:rPr lang="ko-KR" altLang="en-US" smtClean="0"/>
              <a:t>2018-05-04</a:t>
            </a:fld>
            <a:endParaRPr lang="ko-KR" alt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79C080D-72F0-4E85-942C-C839899B4696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3657600" cy="5714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7F246-370A-44F3-BCE4-BF7A8F7E07CD}" type="datetimeFigureOut">
              <a:rPr lang="ko-KR" altLang="en-US" smtClean="0"/>
              <a:t>2018-05-04</a:t>
            </a:fld>
            <a:endParaRPr lang="ko-KR" alt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79C080D-72F0-4E85-942C-C839899B4696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0"/>
            <a:ext cx="2293626" cy="6858000"/>
          </a:xfrm>
          <a:prstGeom prst="rect">
            <a:avLst/>
          </a:prstGeom>
        </p:spPr>
      </p:pic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839788" y="6426201"/>
            <a:ext cx="2819399" cy="126999"/>
          </a:xfrm>
        </p:spPr>
        <p:txBody>
          <a:bodyPr/>
          <a:lstStyle/>
          <a:p>
            <a:fld id="{8FA7F246-370A-44F3-BCE4-BF7A8F7E07CD}" type="datetimeFigureOut">
              <a:rPr lang="ko-KR" altLang="en-US" smtClean="0"/>
              <a:t>2018-05-04</a:t>
            </a:fld>
            <a:endParaRPr lang="ko-KR" alt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4116388" y="6400800"/>
            <a:ext cx="533400" cy="152400"/>
          </a:xfrm>
        </p:spPr>
        <p:txBody>
          <a:bodyPr/>
          <a:lstStyle/>
          <a:p>
            <a:fld id="{579C080D-72F0-4E85-942C-C839899B4696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838200" y="6296248"/>
            <a:ext cx="2820987" cy="15240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1828800"/>
            <a:ext cx="3200400" cy="1752600"/>
          </a:xfrm>
        </p:spPr>
        <p:txBody>
          <a:bodyPr anchor="b"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3578224"/>
            <a:ext cx="3200645" cy="1459767"/>
          </a:xfrm>
        </p:spPr>
        <p:txBody>
          <a:bodyPr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4290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572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7F246-370A-44F3-BCE4-BF7A8F7E07CD}" type="datetimeFigureOut">
              <a:rPr lang="ko-KR" altLang="en-US" smtClean="0"/>
              <a:t>2018-05-04</a:t>
            </a:fld>
            <a:endParaRPr lang="ko-KR" alt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79C080D-72F0-4E85-942C-C839899B4696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75238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675288"/>
            <a:ext cx="3581400" cy="2525112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 baseline="0"/>
            </a:lvl4pPr>
            <a:lvl5pPr>
              <a:buFont typeface="Wingdings" pitchFamily="2" charset="2"/>
              <a:buChar char="§"/>
              <a:defRPr sz="1400"/>
            </a:lvl5pPr>
            <a:lvl6pPr>
              <a:buFont typeface="Wingdings" pitchFamily="2" charset="2"/>
              <a:buChar char="§"/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199" y="3429000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199" y="3840162"/>
            <a:ext cx="3581400" cy="2515198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 smtClean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7F246-370A-44F3-BCE4-BF7A8F7E07CD}" type="datetimeFigureOut">
              <a:rPr lang="ko-KR" altLang="en-US" smtClean="0"/>
              <a:t>2018-05-04</a:t>
            </a:fld>
            <a:endParaRPr lang="ko-KR" alt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79C080D-72F0-4E85-942C-C839899B4696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800" y="457200"/>
            <a:ext cx="3962400" cy="5715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7F246-370A-44F3-BCE4-BF7A8F7E07CD}" type="datetimeFigureOut">
              <a:rPr lang="ko-KR" altLang="en-US" smtClean="0"/>
              <a:t>2018-05-04</a:t>
            </a:fld>
            <a:endParaRPr lang="ko-KR" alt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79C080D-72F0-4E85-942C-C839899B4696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7F246-370A-44F3-BCE4-BF7A8F7E07CD}" type="datetimeFigureOut">
              <a:rPr lang="ko-KR" altLang="en-US" smtClean="0"/>
              <a:t>2018-05-04</a:t>
            </a:fld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79C080D-72F0-4E85-942C-C839899B4696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4837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4700016" cy="3505200"/>
          </a:xfrm>
        </p:spPr>
        <p:txBody>
          <a:bodyPr>
            <a:normAutofit/>
          </a:bodyPr>
          <a:lstStyle>
            <a:lvl1pPr marL="228600" indent="-182880"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 smtClean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7F246-370A-44F3-BCE4-BF7A8F7E07CD}" type="datetimeFigureOut">
              <a:rPr lang="ko-KR" altLang="en-US" smtClean="0"/>
              <a:t>2018-05-04</a:t>
            </a:fld>
            <a:endParaRPr lang="ko-KR" alt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79C080D-72F0-4E85-942C-C839899B4696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676400"/>
            <a:ext cx="4696967" cy="350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5972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7F246-370A-44F3-BCE4-BF7A8F7E07CD}" type="datetimeFigureOut">
              <a:rPr lang="ko-KR" altLang="en-US" smtClean="0"/>
              <a:t>2018-05-04</a:t>
            </a:fld>
            <a:endParaRPr lang="ko-KR" alt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79C080D-72F0-4E85-942C-C839899B4696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phere2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823693" y="0"/>
            <a:ext cx="3203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57200"/>
            <a:ext cx="3657600" cy="5714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772400" y="6400800"/>
            <a:ext cx="533400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79C080D-72F0-4E85-942C-C839899B4696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>
          <a:xfrm>
            <a:off x="4876801" y="6426201"/>
            <a:ext cx="2819399" cy="12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FA7F246-370A-44F3-BCE4-BF7A8F7E07CD}" type="datetimeFigureOut">
              <a:rPr lang="ko-KR" altLang="en-US" smtClean="0"/>
              <a:t>2018-05-04</a:t>
            </a:fld>
            <a:endParaRPr lang="ko-KR" alt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875213" y="6296248"/>
            <a:ext cx="2820987" cy="1524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17" r:id="rId1"/>
    <p:sldLayoutId id="2147484118" r:id="rId2"/>
    <p:sldLayoutId id="2147484119" r:id="rId3"/>
    <p:sldLayoutId id="2147484120" r:id="rId4"/>
    <p:sldLayoutId id="2147484121" r:id="rId5"/>
    <p:sldLayoutId id="2147484122" r:id="rId6"/>
    <p:sldLayoutId id="2147484123" r:id="rId7"/>
    <p:sldLayoutId id="2147484124" r:id="rId8"/>
    <p:sldLayoutId id="2147484125" r:id="rId9"/>
    <p:sldLayoutId id="2147484126" r:id="rId10"/>
    <p:sldLayoutId id="2147484127" r:id="rId11"/>
  </p:sldLayoutIdLst>
  <p:timing>
    <p:tnLst>
      <p:par>
        <p:cTn id="1" dur="indefinite" restart="never" nodeType="tmRoot"/>
      </p:par>
    </p:tnLst>
  </p:timing>
  <p:txStyles>
    <p:titleStyle>
      <a:lvl1pPr algn="r" defTabSz="914400" rtl="0" eaLnBrk="1" latinLnBrk="1" hangingPunct="1">
        <a:spcBef>
          <a:spcPct val="0"/>
        </a:spcBef>
        <a:buNone/>
        <a:defRPr sz="2800" kern="1200">
          <a:gradFill>
            <a:gsLst>
              <a:gs pos="0">
                <a:schemeClr val="tx1">
                  <a:lumMod val="50000"/>
                </a:schemeClr>
              </a:gs>
              <a:gs pos="61000">
                <a:schemeClr val="tx1"/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1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8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1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2pPr>
      <a:lvl3pPr marL="594360" indent="-182880" algn="l" defTabSz="914400" rtl="0" eaLnBrk="1" latinLnBrk="1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3pPr>
      <a:lvl4pPr marL="777240" indent="-182880" algn="l" defTabSz="914400" rtl="0" eaLnBrk="1" latinLnBrk="1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4pPr>
      <a:lvl5pPr marL="960120" indent="-182880" algn="l" defTabSz="914400" rtl="0" eaLnBrk="1" latinLnBrk="1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5pPr>
      <a:lvl6pPr marL="1143000" indent="-182880" algn="l" defTabSz="914400" rtl="0" eaLnBrk="1" latinLnBrk="1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325880" indent="-182880" algn="l" defTabSz="914400" rtl="0" eaLnBrk="1" latinLnBrk="1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508760" indent="-182880" algn="l" defTabSz="914400" rtl="0" eaLnBrk="1" latinLnBrk="1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691640" indent="-182880" algn="l" defTabSz="914400" rtl="0" eaLnBrk="1" latinLnBrk="1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g"/><Relationship Id="rId3" Type="http://schemas.openxmlformats.org/officeDocument/2006/relationships/image" Target="../media/image3.jpg"/><Relationship Id="rId7" Type="http://schemas.openxmlformats.org/officeDocument/2006/relationships/image" Target="../media/image10.jpg"/><Relationship Id="rId12" Type="http://schemas.openxmlformats.org/officeDocument/2006/relationships/image" Target="../media/image15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g"/><Relationship Id="rId11" Type="http://schemas.openxmlformats.org/officeDocument/2006/relationships/image" Target="../media/image14.jpg"/><Relationship Id="rId5" Type="http://schemas.openxmlformats.org/officeDocument/2006/relationships/image" Target="../media/image8.jpg"/><Relationship Id="rId10" Type="http://schemas.openxmlformats.org/officeDocument/2006/relationships/image" Target="../media/image13.jpg"/><Relationship Id="rId4" Type="http://schemas.openxmlformats.org/officeDocument/2006/relationships/image" Target="../media/image7.jpg"/><Relationship Id="rId9" Type="http://schemas.openxmlformats.org/officeDocument/2006/relationships/image" Target="../media/image12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그림 2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346" y="2204864"/>
            <a:ext cx="3760309" cy="3874125"/>
          </a:xfrm>
          <a:prstGeom prst="rect">
            <a:avLst/>
          </a:prstGeom>
        </p:spPr>
      </p:pic>
      <p:cxnSp>
        <p:nvCxnSpPr>
          <p:cNvPr id="6" name="직선 연결선 5"/>
          <p:cNvCxnSpPr/>
          <p:nvPr/>
        </p:nvCxnSpPr>
        <p:spPr>
          <a:xfrm>
            <a:off x="683568" y="5877272"/>
            <a:ext cx="7776864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  <a:effectLst>
            <a:reflection blurRad="6350" stA="50000" endA="300" endPos="900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2" descr="C:\Users\pc10\Desktop\회사로고\맛과향-로고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1900" y="5373216"/>
            <a:ext cx="1800200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691680" y="2060848"/>
            <a:ext cx="57606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6000" b="1" dirty="0" smtClean="0"/>
              <a:t>상품제안서</a:t>
            </a:r>
            <a:endParaRPr lang="ko-KR" altLang="en-US" sz="6000" b="1" dirty="0"/>
          </a:p>
        </p:txBody>
      </p:sp>
      <p:cxnSp>
        <p:nvCxnSpPr>
          <p:cNvPr id="24" name="직선 연결선 23"/>
          <p:cNvCxnSpPr/>
          <p:nvPr/>
        </p:nvCxnSpPr>
        <p:spPr>
          <a:xfrm>
            <a:off x="683568" y="3284984"/>
            <a:ext cx="7776864" cy="0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  <a:effectLst>
            <a:reflection blurRad="6350" stA="50000" endA="300" endPos="900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4481655" y="6021289"/>
            <a:ext cx="4050785" cy="41490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3200" kern="1200" cap="all" spc="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latinLnBrk="1" hangingPunct="1">
              <a:defRPr>
                <a:solidFill>
                  <a:schemeClr val="tx2"/>
                </a:solidFill>
              </a:defRPr>
            </a:lvl2pPr>
            <a:lvl3pPr eaLnBrk="1" latinLnBrk="1" hangingPunct="1">
              <a:defRPr>
                <a:solidFill>
                  <a:schemeClr val="tx2"/>
                </a:solidFill>
              </a:defRPr>
            </a:lvl3pPr>
            <a:lvl4pPr eaLnBrk="1" latinLnBrk="1" hangingPunct="1">
              <a:defRPr>
                <a:solidFill>
                  <a:schemeClr val="tx2"/>
                </a:solidFill>
              </a:defRPr>
            </a:lvl4pPr>
            <a:lvl5pPr eaLnBrk="1" latinLnBrk="1" hangingPunct="1">
              <a:defRPr>
                <a:solidFill>
                  <a:schemeClr val="tx2"/>
                </a:solidFill>
              </a:defRPr>
            </a:lvl5pPr>
            <a:lvl6pPr eaLnBrk="1" latinLnBrk="1" hangingPunct="1">
              <a:defRPr>
                <a:solidFill>
                  <a:schemeClr val="tx2"/>
                </a:solidFill>
              </a:defRPr>
            </a:lvl6pPr>
            <a:lvl7pPr eaLnBrk="1" latinLnBrk="1" hangingPunct="1">
              <a:defRPr>
                <a:solidFill>
                  <a:schemeClr val="tx2"/>
                </a:solidFill>
              </a:defRPr>
            </a:lvl7pPr>
            <a:lvl8pPr eaLnBrk="1" latinLnBrk="1" hangingPunct="1">
              <a:defRPr>
                <a:solidFill>
                  <a:schemeClr val="tx2"/>
                </a:solidFill>
              </a:defRPr>
            </a:lvl8pPr>
            <a:lvl9pPr eaLnBrk="1" latin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ko-KR" altLang="en-US" sz="1800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김 기 복 팀장 </a:t>
            </a:r>
            <a:r>
              <a:rPr lang="en-US" altLang="ko-KR" sz="1800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010-8211-9377</a:t>
            </a:r>
            <a:endParaRPr lang="en-US" altLang="ko-KR" sz="1800" dirty="0">
              <a:latin typeface="HY신명조" panose="02030600000101010101" pitchFamily="18" charset="-127"/>
              <a:ea typeface="HY신명조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13368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그림 3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346" y="2204864"/>
            <a:ext cx="3760309" cy="3874125"/>
          </a:xfrm>
          <a:prstGeom prst="rect">
            <a:avLst/>
          </a:prstGeom>
        </p:spPr>
      </p:pic>
      <p:sp>
        <p:nvSpPr>
          <p:cNvPr id="69637" name="Rectangle 5"/>
          <p:cNvSpPr>
            <a:spLocks noChangeArrowheads="1"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/>
          </a:ln>
          <a:effectLst/>
        </p:spPr>
        <p:txBody>
          <a:bodyPr vert="horz" wrap="none" lIns="91440" tIns="45720" rIns="91440" bIns="45720" anchor="ctr" anchorCtr="0">
            <a:spAutoFit/>
          </a:bodyPr>
          <a:lstStyle/>
          <a:p>
            <a:pPr lvl="0"/>
            <a:endParaRPr lang="ko-KR" altLang="en-US"/>
          </a:p>
        </p:txBody>
      </p:sp>
      <p:cxnSp>
        <p:nvCxnSpPr>
          <p:cNvPr id="3" name="직선 연결선 2"/>
          <p:cNvCxnSpPr/>
          <p:nvPr/>
        </p:nvCxnSpPr>
        <p:spPr>
          <a:xfrm>
            <a:off x="683568" y="1083784"/>
            <a:ext cx="7776864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  <a:effectLst>
            <a:reflection blurRad="6350" stA="50000" endA="300" endPos="900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/>
        </p:nvCxnSpPr>
        <p:spPr>
          <a:xfrm>
            <a:off x="683568" y="6309320"/>
            <a:ext cx="3024336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  <a:effectLst>
            <a:reflection blurRad="6350" stA="50000" endA="300" endPos="900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>
            <a:off x="5153455" y="6309320"/>
            <a:ext cx="3306977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  <a:effectLst>
            <a:reflection blurRad="6350" stA="50000" endA="300" endPos="900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그림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9042" y="6194593"/>
            <a:ext cx="971600" cy="229453"/>
          </a:xfrm>
          <a:prstGeom prst="rect">
            <a:avLst/>
          </a:prstGeom>
        </p:spPr>
      </p:pic>
      <p:sp>
        <p:nvSpPr>
          <p:cNvPr id="14" name="Rectangle 3"/>
          <p:cNvSpPr>
            <a:spLocks noGrp="1" noChangeArrowheads="1"/>
          </p:cNvSpPr>
          <p:nvPr>
            <p:ph idx="1"/>
          </p:nvPr>
        </p:nvSpPr>
        <p:spPr>
          <a:xfrm>
            <a:off x="737369" y="1838670"/>
            <a:ext cx="3492797" cy="4234165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ko-KR" sz="12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2015. 07      </a:t>
            </a:r>
            <a:r>
              <a:rPr lang="ko-KR" altLang="en-US" sz="1200" b="1" dirty="0" err="1" smtClean="0">
                <a:latin typeface="HY신명조" panose="02030600000101010101" pitchFamily="18" charset="-127"/>
                <a:ea typeface="HY신명조" panose="02030600000101010101" pitchFamily="18" charset="-127"/>
              </a:rPr>
              <a:t>삼송테크노벨리로</a:t>
            </a:r>
            <a:r>
              <a:rPr lang="ko-KR" altLang="en-US" sz="12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  사업장 이전</a:t>
            </a:r>
            <a:endParaRPr lang="en-US" altLang="ko-KR" sz="1200" b="1" dirty="0" smtClean="0">
              <a:latin typeface="HY신명조" panose="02030600000101010101" pitchFamily="18" charset="-127"/>
              <a:ea typeface="HY신명조" panose="02030600000101010101" pitchFamily="18" charset="-127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ko-KR" sz="1200" b="1" dirty="0" smtClean="0">
              <a:latin typeface="HY신명조" panose="02030600000101010101" pitchFamily="18" charset="-127"/>
              <a:ea typeface="HY신명조" panose="02030600000101010101" pitchFamily="18" charset="-127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ko-KR" sz="12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2014. 07      </a:t>
            </a:r>
            <a:r>
              <a:rPr lang="ko-KR" altLang="en-US" sz="12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독일 </a:t>
            </a:r>
            <a:r>
              <a:rPr lang="en-US" altLang="ko-KR" sz="12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AROMAT Cafe Agent </a:t>
            </a:r>
            <a:r>
              <a:rPr lang="ko-KR" altLang="en-US" sz="12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체결</a:t>
            </a:r>
            <a:endParaRPr lang="en-US" altLang="ko-KR" sz="1200" b="1" dirty="0" smtClean="0">
              <a:latin typeface="HY신명조" panose="02030600000101010101" pitchFamily="18" charset="-127"/>
              <a:ea typeface="HY신명조" panose="02030600000101010101" pitchFamily="18" charset="-127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ko-KR" sz="1200" b="1" dirty="0" smtClean="0">
              <a:latin typeface="HY신명조" panose="02030600000101010101" pitchFamily="18" charset="-127"/>
              <a:ea typeface="HY신명조" panose="02030600000101010101" pitchFamily="18" charset="-127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ko-KR" sz="12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2013. 11      Café Show 2013 </a:t>
            </a:r>
            <a:r>
              <a:rPr lang="ko-KR" altLang="en-US" sz="12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참가</a:t>
            </a:r>
            <a:endParaRPr lang="en-US" altLang="ko-KR" sz="1200" b="1" dirty="0" smtClean="0">
              <a:latin typeface="HY신명조" panose="02030600000101010101" pitchFamily="18" charset="-127"/>
              <a:ea typeface="HY신명조" panose="02030600000101010101" pitchFamily="18" charset="-127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ko-KR" sz="1200" b="1" dirty="0" smtClean="0">
              <a:latin typeface="HY신명조" panose="02030600000101010101" pitchFamily="18" charset="-127"/>
              <a:ea typeface="HY신명조" panose="02030600000101010101" pitchFamily="18" charset="-127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ko-KR" sz="12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2010. 06      </a:t>
            </a:r>
            <a:r>
              <a:rPr lang="ko-KR" altLang="en-US" sz="12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액상원두커피 용기제품 출시</a:t>
            </a:r>
            <a:endParaRPr lang="en-US" altLang="ko-KR" sz="1200" b="1" dirty="0" smtClean="0">
              <a:latin typeface="HY신명조" panose="02030600000101010101" pitchFamily="18" charset="-127"/>
              <a:ea typeface="HY신명조" panose="02030600000101010101" pitchFamily="18" charset="-127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ko-KR" sz="1200" b="1" dirty="0" smtClean="0">
              <a:latin typeface="HY신명조" panose="02030600000101010101" pitchFamily="18" charset="-127"/>
              <a:ea typeface="HY신명조" panose="02030600000101010101" pitchFamily="18" charset="-127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ko-KR" sz="12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2010. 06      </a:t>
            </a:r>
            <a:r>
              <a:rPr lang="ko-KR" altLang="en-US" sz="12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식품제조업 업종추가</a:t>
            </a:r>
            <a:endParaRPr lang="en-US" altLang="ko-KR" sz="1200" b="1" dirty="0" smtClean="0">
              <a:latin typeface="HY신명조" panose="02030600000101010101" pitchFamily="18" charset="-127"/>
              <a:ea typeface="HY신명조" panose="02030600000101010101" pitchFamily="18" charset="-127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ko-KR" sz="1200" b="1" dirty="0" smtClean="0">
              <a:latin typeface="HY신명조" panose="02030600000101010101" pitchFamily="18" charset="-127"/>
              <a:ea typeface="HY신명조" panose="02030600000101010101" pitchFamily="18" charset="-127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ko-KR" sz="12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2009. 07     ‘</a:t>
            </a:r>
            <a:r>
              <a:rPr lang="en-US" altLang="ko-KR" sz="1200" b="1" dirty="0" err="1" smtClean="0">
                <a:latin typeface="HY신명조" panose="02030600000101010101" pitchFamily="18" charset="-127"/>
                <a:ea typeface="HY신명조" panose="02030600000101010101" pitchFamily="18" charset="-127"/>
              </a:rPr>
              <a:t>mattya</a:t>
            </a:r>
            <a:r>
              <a:rPr lang="en-US" altLang="ko-KR" sz="12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’</a:t>
            </a:r>
            <a:r>
              <a:rPr lang="ko-KR" altLang="en-US" sz="12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상표등록 출원</a:t>
            </a:r>
            <a:endParaRPr lang="en-US" altLang="ko-KR" sz="1200" b="1" dirty="0" smtClean="0">
              <a:latin typeface="HY신명조" panose="02030600000101010101" pitchFamily="18" charset="-127"/>
              <a:ea typeface="HY신명조" panose="02030600000101010101" pitchFamily="18" charset="-127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ko-KR" sz="1200" b="1" dirty="0" smtClean="0">
              <a:latin typeface="HY신명조" panose="02030600000101010101" pitchFamily="18" charset="-127"/>
              <a:ea typeface="HY신명조" panose="02030600000101010101" pitchFamily="18" charset="-127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ko-KR" sz="12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2009. 06     ‘Dutch Coffee’</a:t>
            </a:r>
            <a:r>
              <a:rPr lang="ko-KR" altLang="en-US" sz="1200" b="1" dirty="0" err="1" smtClean="0">
                <a:latin typeface="HY신명조" panose="02030600000101010101" pitchFamily="18" charset="-127"/>
                <a:ea typeface="HY신명조" panose="02030600000101010101" pitchFamily="18" charset="-127"/>
              </a:rPr>
              <a:t>실용실안</a:t>
            </a:r>
            <a:r>
              <a:rPr lang="ko-KR" altLang="en-US" sz="12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 출원</a:t>
            </a:r>
            <a:endParaRPr lang="en-US" altLang="ko-KR" sz="1200" b="1" dirty="0">
              <a:latin typeface="HY신명조" panose="02030600000101010101" pitchFamily="18" charset="-127"/>
              <a:ea typeface="HY신명조" panose="02030600000101010101" pitchFamily="18" charset="-127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ko-KR" sz="1200" b="1" dirty="0" smtClean="0">
              <a:latin typeface="HY신명조" panose="02030600000101010101" pitchFamily="18" charset="-127"/>
              <a:ea typeface="HY신명조" panose="02030600000101010101" pitchFamily="18" charset="-127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ko-KR" sz="12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2008. 11       Café Show2008 </a:t>
            </a:r>
            <a:r>
              <a:rPr lang="ko-KR" altLang="en-US" sz="12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참가</a:t>
            </a:r>
            <a:endParaRPr lang="en-US" altLang="ko-KR" sz="1200" dirty="0" smtClean="0">
              <a:latin typeface="HY신명조" panose="02030600000101010101" pitchFamily="18" charset="-127"/>
              <a:ea typeface="HY신명조" panose="02030600000101010101" pitchFamily="18" charset="-127"/>
            </a:endParaRP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ko-KR" sz="1200" b="1" dirty="0" smtClean="0">
              <a:latin typeface="HY신명조" panose="02030600000101010101" pitchFamily="18" charset="-127"/>
              <a:ea typeface="HY신명조" panose="02030600000101010101" pitchFamily="18" charset="-127"/>
            </a:endParaRP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12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2008. 11      Food Week2008 </a:t>
            </a:r>
            <a:r>
              <a:rPr lang="ko-KR" altLang="en-US" sz="12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참가</a:t>
            </a:r>
            <a:endParaRPr lang="en-US" altLang="ko-KR" sz="1200" b="1" dirty="0" smtClean="0">
              <a:latin typeface="HY신명조" panose="02030600000101010101" pitchFamily="18" charset="-127"/>
              <a:ea typeface="HY신명조" panose="02030600000101010101" pitchFamily="18" charset="-127"/>
            </a:endParaRP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ko-KR" sz="1200" b="1" dirty="0" smtClean="0">
              <a:latin typeface="HY신명조" panose="02030600000101010101" pitchFamily="18" charset="-127"/>
              <a:ea typeface="HY신명조" panose="02030600000101010101" pitchFamily="18" charset="-127"/>
            </a:endParaRP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12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2007. 10      </a:t>
            </a:r>
            <a:r>
              <a:rPr lang="ko-KR" altLang="en-US" sz="12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㈜ </a:t>
            </a:r>
            <a:r>
              <a:rPr lang="ko-KR" altLang="en-US" sz="1200" b="1" dirty="0" err="1" smtClean="0">
                <a:latin typeface="HY신명조" panose="02030600000101010101" pitchFamily="18" charset="-127"/>
                <a:ea typeface="HY신명조" panose="02030600000101010101" pitchFamily="18" charset="-127"/>
              </a:rPr>
              <a:t>맛과향</a:t>
            </a:r>
            <a:r>
              <a:rPr lang="ko-KR" altLang="en-US" sz="12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 설립</a:t>
            </a:r>
            <a:endParaRPr lang="en-US" altLang="ko-KR" sz="1200" dirty="0" smtClean="0">
              <a:solidFill>
                <a:srgbClr val="000000"/>
              </a:solidFill>
              <a:latin typeface="HY신명조" panose="02030600000101010101" pitchFamily="18" charset="-127"/>
              <a:ea typeface="HY신명조" panose="02030600000101010101" pitchFamily="18" charset="-127"/>
            </a:endParaRPr>
          </a:p>
        </p:txBody>
      </p:sp>
      <p:sp>
        <p:nvSpPr>
          <p:cNvPr id="15" name="Rectangle 2"/>
          <p:cNvSpPr txBox="1">
            <a:spLocks noChangeArrowheads="1"/>
          </p:cNvSpPr>
          <p:nvPr/>
        </p:nvSpPr>
        <p:spPr>
          <a:xfrm>
            <a:off x="865363" y="548680"/>
            <a:ext cx="2626517" cy="41490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3200" kern="1200" cap="all" spc="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latinLnBrk="1" hangingPunct="1">
              <a:defRPr>
                <a:solidFill>
                  <a:schemeClr val="tx2"/>
                </a:solidFill>
              </a:defRPr>
            </a:lvl2pPr>
            <a:lvl3pPr eaLnBrk="1" latinLnBrk="1" hangingPunct="1">
              <a:defRPr>
                <a:solidFill>
                  <a:schemeClr val="tx2"/>
                </a:solidFill>
              </a:defRPr>
            </a:lvl3pPr>
            <a:lvl4pPr eaLnBrk="1" latinLnBrk="1" hangingPunct="1">
              <a:defRPr>
                <a:solidFill>
                  <a:schemeClr val="tx2"/>
                </a:solidFill>
              </a:defRPr>
            </a:lvl4pPr>
            <a:lvl5pPr eaLnBrk="1" latinLnBrk="1" hangingPunct="1">
              <a:defRPr>
                <a:solidFill>
                  <a:schemeClr val="tx2"/>
                </a:solidFill>
              </a:defRPr>
            </a:lvl5pPr>
            <a:lvl6pPr eaLnBrk="1" latinLnBrk="1" hangingPunct="1">
              <a:defRPr>
                <a:solidFill>
                  <a:schemeClr val="tx2"/>
                </a:solidFill>
              </a:defRPr>
            </a:lvl6pPr>
            <a:lvl7pPr eaLnBrk="1" latinLnBrk="1" hangingPunct="1">
              <a:defRPr>
                <a:solidFill>
                  <a:schemeClr val="tx2"/>
                </a:solidFill>
              </a:defRPr>
            </a:lvl7pPr>
            <a:lvl8pPr eaLnBrk="1" latinLnBrk="1" hangingPunct="1">
              <a:defRPr>
                <a:solidFill>
                  <a:schemeClr val="tx2"/>
                </a:solidFill>
              </a:defRPr>
            </a:lvl8pPr>
            <a:lvl9pPr eaLnBrk="1" latin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en-US" altLang="ko-KR" sz="20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1. </a:t>
            </a:r>
            <a:r>
              <a:rPr lang="ko-KR" altLang="en-US" sz="2000" b="1" dirty="0" err="1" smtClean="0">
                <a:latin typeface="HY신명조" panose="02030600000101010101" pitchFamily="18" charset="-127"/>
                <a:ea typeface="HY신명조" panose="02030600000101010101" pitchFamily="18" charset="-127"/>
              </a:rPr>
              <a:t>회사연혁</a:t>
            </a:r>
            <a:r>
              <a:rPr lang="ko-KR" altLang="en-US" sz="20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 및 개요</a:t>
            </a:r>
            <a:endParaRPr lang="en-US" altLang="ko-KR" sz="2000" b="1" dirty="0">
              <a:latin typeface="HY신명조" panose="02030600000101010101" pitchFamily="18" charset="-127"/>
              <a:ea typeface="HY신명조" panose="02030600000101010101" pitchFamily="18" charset="-127"/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1791134" y="1449979"/>
            <a:ext cx="1385266" cy="33575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3200" kern="1200" cap="all" spc="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latinLnBrk="1" hangingPunct="1">
              <a:defRPr>
                <a:solidFill>
                  <a:schemeClr val="tx2"/>
                </a:solidFill>
              </a:defRPr>
            </a:lvl2pPr>
            <a:lvl3pPr eaLnBrk="1" latinLnBrk="1" hangingPunct="1">
              <a:defRPr>
                <a:solidFill>
                  <a:schemeClr val="tx2"/>
                </a:solidFill>
              </a:defRPr>
            </a:lvl3pPr>
            <a:lvl4pPr eaLnBrk="1" latinLnBrk="1" hangingPunct="1">
              <a:defRPr>
                <a:solidFill>
                  <a:schemeClr val="tx2"/>
                </a:solidFill>
              </a:defRPr>
            </a:lvl4pPr>
            <a:lvl5pPr eaLnBrk="1" latinLnBrk="1" hangingPunct="1">
              <a:defRPr>
                <a:solidFill>
                  <a:schemeClr val="tx2"/>
                </a:solidFill>
              </a:defRPr>
            </a:lvl5pPr>
            <a:lvl6pPr eaLnBrk="1" latinLnBrk="1" hangingPunct="1">
              <a:defRPr>
                <a:solidFill>
                  <a:schemeClr val="tx2"/>
                </a:solidFill>
              </a:defRPr>
            </a:lvl6pPr>
            <a:lvl7pPr eaLnBrk="1" latinLnBrk="1" hangingPunct="1">
              <a:defRPr>
                <a:solidFill>
                  <a:schemeClr val="tx2"/>
                </a:solidFill>
              </a:defRPr>
            </a:lvl7pPr>
            <a:lvl8pPr eaLnBrk="1" latinLnBrk="1" hangingPunct="1">
              <a:defRPr>
                <a:solidFill>
                  <a:schemeClr val="tx2"/>
                </a:solidFill>
              </a:defRPr>
            </a:lvl8pPr>
            <a:lvl9pPr eaLnBrk="1" latin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en-US" altLang="ko-KR" sz="16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1. </a:t>
            </a:r>
            <a:r>
              <a:rPr lang="ko-KR" altLang="en-US" sz="1600" b="1" dirty="0" err="1" smtClean="0">
                <a:latin typeface="HY신명조" panose="02030600000101010101" pitchFamily="18" charset="-127"/>
                <a:ea typeface="HY신명조" panose="02030600000101010101" pitchFamily="18" charset="-127"/>
              </a:rPr>
              <a:t>회사연혁</a:t>
            </a:r>
            <a:endParaRPr lang="en-US" altLang="ko-KR" sz="1600" b="1" dirty="0">
              <a:latin typeface="HY신명조" panose="02030600000101010101" pitchFamily="18" charset="-127"/>
              <a:ea typeface="HY신명조" panose="02030600000101010101" pitchFamily="18" charset="-127"/>
            </a:endParaRPr>
          </a:p>
        </p:txBody>
      </p:sp>
      <p:sp>
        <p:nvSpPr>
          <p:cNvPr id="16" name="Rectangle 2"/>
          <p:cNvSpPr txBox="1">
            <a:spLocks noChangeArrowheads="1"/>
          </p:cNvSpPr>
          <p:nvPr/>
        </p:nvSpPr>
        <p:spPr>
          <a:xfrm>
            <a:off x="6114310" y="1449979"/>
            <a:ext cx="1385266" cy="33575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3200" kern="1200" cap="all" spc="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latinLnBrk="1" hangingPunct="1">
              <a:defRPr>
                <a:solidFill>
                  <a:schemeClr val="tx2"/>
                </a:solidFill>
              </a:defRPr>
            </a:lvl2pPr>
            <a:lvl3pPr eaLnBrk="1" latinLnBrk="1" hangingPunct="1">
              <a:defRPr>
                <a:solidFill>
                  <a:schemeClr val="tx2"/>
                </a:solidFill>
              </a:defRPr>
            </a:lvl3pPr>
            <a:lvl4pPr eaLnBrk="1" latinLnBrk="1" hangingPunct="1">
              <a:defRPr>
                <a:solidFill>
                  <a:schemeClr val="tx2"/>
                </a:solidFill>
              </a:defRPr>
            </a:lvl4pPr>
            <a:lvl5pPr eaLnBrk="1" latinLnBrk="1" hangingPunct="1">
              <a:defRPr>
                <a:solidFill>
                  <a:schemeClr val="tx2"/>
                </a:solidFill>
              </a:defRPr>
            </a:lvl5pPr>
            <a:lvl6pPr eaLnBrk="1" latinLnBrk="1" hangingPunct="1">
              <a:defRPr>
                <a:solidFill>
                  <a:schemeClr val="tx2"/>
                </a:solidFill>
              </a:defRPr>
            </a:lvl6pPr>
            <a:lvl7pPr eaLnBrk="1" latinLnBrk="1" hangingPunct="1">
              <a:defRPr>
                <a:solidFill>
                  <a:schemeClr val="tx2"/>
                </a:solidFill>
              </a:defRPr>
            </a:lvl7pPr>
            <a:lvl8pPr eaLnBrk="1" latinLnBrk="1" hangingPunct="1">
              <a:defRPr>
                <a:solidFill>
                  <a:schemeClr val="tx2"/>
                </a:solidFill>
              </a:defRPr>
            </a:lvl8pPr>
            <a:lvl9pPr eaLnBrk="1" latin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en-US" altLang="ko-KR" sz="1600" b="1" dirty="0">
                <a:latin typeface="HY신명조" panose="02030600000101010101" pitchFamily="18" charset="-127"/>
                <a:ea typeface="HY신명조" panose="02030600000101010101" pitchFamily="18" charset="-127"/>
              </a:rPr>
              <a:t>2</a:t>
            </a:r>
            <a:r>
              <a:rPr lang="en-US" altLang="ko-KR" sz="16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. </a:t>
            </a:r>
            <a:r>
              <a:rPr lang="ko-KR" altLang="en-US" sz="16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회사개요</a:t>
            </a:r>
            <a:endParaRPr lang="en-US" altLang="ko-KR" sz="1600" b="1" dirty="0" smtClean="0">
              <a:latin typeface="HY신명조" panose="02030600000101010101" pitchFamily="18" charset="-127"/>
              <a:ea typeface="HY신명조" panose="02030600000101010101" pitchFamily="18" charset="-127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4480333" y="2564583"/>
            <a:ext cx="936104" cy="247946"/>
          </a:xfrm>
          <a:prstGeom prst="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ko-KR" altLang="en-US" sz="1100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대  표</a:t>
            </a:r>
            <a:endParaRPr lang="en-US" altLang="ko-KR" sz="1100" dirty="0" smtClean="0">
              <a:latin typeface="HY신명조" panose="02030600000101010101" pitchFamily="18" charset="-127"/>
              <a:ea typeface="HY신명조" panose="02030600000101010101" pitchFamily="18" charset="-127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508759" y="3571871"/>
            <a:ext cx="2448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경기도 고양시 덕양구 통일로</a:t>
            </a:r>
            <a:r>
              <a:rPr lang="en-US" altLang="ko-KR" sz="12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140   </a:t>
            </a:r>
            <a:r>
              <a:rPr lang="ko-KR" altLang="en-US" sz="1200" b="1" dirty="0" err="1" smtClean="0">
                <a:latin typeface="HY신명조" panose="02030600000101010101" pitchFamily="18" charset="-127"/>
                <a:ea typeface="HY신명조" panose="02030600000101010101" pitchFamily="18" charset="-127"/>
              </a:rPr>
              <a:t>삼송테크노벨리</a:t>
            </a:r>
            <a:r>
              <a:rPr lang="ko-KR" altLang="en-US" sz="12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 </a:t>
            </a:r>
            <a:r>
              <a:rPr lang="en-US" altLang="ko-KR" sz="12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A</a:t>
            </a:r>
            <a:r>
              <a:rPr lang="ko-KR" altLang="en-US" sz="12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동</a:t>
            </a:r>
            <a:r>
              <a:rPr lang="en-US" altLang="ko-KR" sz="12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319</a:t>
            </a:r>
            <a:r>
              <a:rPr lang="ko-KR" altLang="en-US" sz="12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호</a:t>
            </a:r>
            <a:endParaRPr lang="en-US" altLang="ko-KR" sz="1200" b="1" dirty="0" smtClean="0">
              <a:latin typeface="HY신명조" panose="02030600000101010101" pitchFamily="18" charset="-127"/>
              <a:ea typeface="HY신명조" panose="02030600000101010101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4480333" y="3102708"/>
            <a:ext cx="936104" cy="247946"/>
          </a:xfrm>
          <a:prstGeom prst="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ko-KR" altLang="en-US" sz="1100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설립일</a:t>
            </a:r>
            <a:endParaRPr lang="en-US" altLang="ko-KR" sz="1100" dirty="0" smtClean="0">
              <a:latin typeface="HY신명조" panose="02030600000101010101" pitchFamily="18" charset="-127"/>
              <a:ea typeface="HY신명조" panose="02030600000101010101" pitchFamily="18" charset="-127"/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4480333" y="3611323"/>
            <a:ext cx="936104" cy="247946"/>
          </a:xfrm>
          <a:prstGeom prst="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ko-KR" altLang="en-US" sz="1100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사업장</a:t>
            </a:r>
            <a:endParaRPr lang="en-US" altLang="ko-KR" sz="1100" dirty="0" smtClean="0">
              <a:latin typeface="HY신명조" panose="02030600000101010101" pitchFamily="18" charset="-127"/>
              <a:ea typeface="HY신명조" panose="02030600000101010101" pitchFamily="18" charset="-127"/>
            </a:endParaRPr>
          </a:p>
        </p:txBody>
      </p:sp>
      <p:sp>
        <p:nvSpPr>
          <p:cNvPr id="21" name="직사각형 20"/>
          <p:cNvSpPr/>
          <p:nvPr/>
        </p:nvSpPr>
        <p:spPr>
          <a:xfrm>
            <a:off x="4480333" y="4116013"/>
            <a:ext cx="936104" cy="247946"/>
          </a:xfrm>
          <a:prstGeom prst="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ko-KR" altLang="en-US" sz="1100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사업영역</a:t>
            </a:r>
            <a:endParaRPr lang="en-US" altLang="ko-KR" sz="1100" dirty="0" smtClean="0">
              <a:latin typeface="HY신명조" panose="02030600000101010101" pitchFamily="18" charset="-127"/>
              <a:ea typeface="HY신명조" panose="02030600000101010101" pitchFamily="18" charset="-127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508759" y="4100083"/>
            <a:ext cx="30794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식품제조 도</a:t>
            </a:r>
            <a:r>
              <a:rPr lang="en-US" altLang="ko-KR" sz="12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,</a:t>
            </a:r>
            <a:r>
              <a:rPr lang="ko-KR" altLang="en-US" sz="12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소매 유통</a:t>
            </a:r>
            <a:r>
              <a:rPr lang="en-US" altLang="ko-KR" sz="12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, </a:t>
            </a:r>
            <a:r>
              <a:rPr lang="ko-KR" altLang="en-US" sz="12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무역</a:t>
            </a:r>
            <a:endParaRPr lang="en-US" altLang="ko-KR" sz="1200" b="1" dirty="0" smtClean="0">
              <a:latin typeface="HY신명조" panose="02030600000101010101" pitchFamily="18" charset="-127"/>
              <a:ea typeface="HY신명조" panose="02030600000101010101" pitchFamily="18" charset="-127"/>
            </a:endParaRPr>
          </a:p>
          <a:p>
            <a:r>
              <a:rPr lang="ko-KR" altLang="en-US" sz="12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온라인</a:t>
            </a:r>
            <a:r>
              <a:rPr lang="en-US" altLang="ko-KR" sz="12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(</a:t>
            </a:r>
            <a:r>
              <a:rPr lang="ko-KR" altLang="en-US" sz="1050" b="1" dirty="0" err="1" smtClean="0">
                <a:latin typeface="HY신명조" panose="02030600000101010101" pitchFamily="18" charset="-127"/>
                <a:ea typeface="HY신명조" panose="02030600000101010101" pitchFamily="18" charset="-127"/>
              </a:rPr>
              <a:t>자사온라인몰</a:t>
            </a:r>
            <a:r>
              <a:rPr lang="ko-KR" altLang="en-US" sz="105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 </a:t>
            </a:r>
            <a:r>
              <a:rPr lang="en-US" altLang="ko-KR" sz="105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http://www.mattya.com </a:t>
            </a:r>
            <a:endParaRPr lang="en-US" altLang="ko-KR" sz="1200" b="1" dirty="0" smtClean="0">
              <a:latin typeface="HY신명조" panose="02030600000101010101" pitchFamily="18" charset="-127"/>
              <a:ea typeface="HY신명조" panose="02030600000101010101" pitchFamily="18" charset="-127"/>
            </a:endParaRPr>
          </a:p>
          <a:p>
            <a:r>
              <a:rPr lang="en-US" altLang="ko-KR" sz="11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/ G</a:t>
            </a:r>
            <a:r>
              <a:rPr lang="ko-KR" altLang="en-US" sz="11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마켓</a:t>
            </a:r>
            <a:r>
              <a:rPr lang="en-US" altLang="ko-KR" sz="11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,</a:t>
            </a:r>
            <a:r>
              <a:rPr lang="ko-KR" altLang="en-US" sz="1100" b="1" dirty="0" err="1" smtClean="0">
                <a:latin typeface="HY신명조" panose="02030600000101010101" pitchFamily="18" charset="-127"/>
                <a:ea typeface="HY신명조" panose="02030600000101010101" pitchFamily="18" charset="-127"/>
              </a:rPr>
              <a:t>옥션</a:t>
            </a:r>
            <a:r>
              <a:rPr lang="en-US" altLang="ko-KR" sz="11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,11</a:t>
            </a:r>
            <a:r>
              <a:rPr lang="ko-KR" altLang="en-US" sz="11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번가</a:t>
            </a:r>
            <a:r>
              <a:rPr lang="en-US" altLang="ko-KR" sz="11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,</a:t>
            </a:r>
            <a:r>
              <a:rPr lang="ko-KR" altLang="en-US" sz="1100" b="1" dirty="0" err="1" smtClean="0">
                <a:latin typeface="HY신명조" panose="02030600000101010101" pitchFamily="18" charset="-127"/>
                <a:ea typeface="HY신명조" panose="02030600000101010101" pitchFamily="18" charset="-127"/>
              </a:rPr>
              <a:t>스토어팜</a:t>
            </a:r>
            <a:r>
              <a:rPr lang="en-US" altLang="ko-KR" sz="11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,NH</a:t>
            </a:r>
            <a:r>
              <a:rPr lang="ko-KR" altLang="en-US" sz="11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몰</a:t>
            </a:r>
            <a:r>
              <a:rPr lang="en-US" altLang="ko-KR" sz="11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,</a:t>
            </a:r>
            <a:r>
              <a:rPr lang="ko-KR" altLang="en-US" sz="1100" b="1" dirty="0" err="1" smtClean="0">
                <a:latin typeface="HY신명조" panose="02030600000101010101" pitchFamily="18" charset="-127"/>
                <a:ea typeface="HY신명조" panose="02030600000101010101" pitchFamily="18" charset="-127"/>
              </a:rPr>
              <a:t>고도몰</a:t>
            </a:r>
            <a:r>
              <a:rPr lang="en-US" altLang="ko-KR" sz="12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508759" y="2553550"/>
            <a:ext cx="10040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김재문</a:t>
            </a:r>
            <a:endParaRPr lang="ko-KR" altLang="en-US" sz="1200" b="1" dirty="0">
              <a:latin typeface="HY신명조" panose="02030600000101010101" pitchFamily="18" charset="-127"/>
              <a:ea typeface="HY신명조" panose="02030600000101010101" pitchFamily="18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508759" y="4778468"/>
            <a:ext cx="27914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200" b="1" dirty="0" err="1" smtClean="0">
                <a:solidFill>
                  <a:srgbClr val="000000"/>
                </a:solidFill>
                <a:latin typeface="HY신명조" panose="02030600000101010101" pitchFamily="18" charset="-127"/>
                <a:ea typeface="HY신명조" panose="02030600000101010101" pitchFamily="18" charset="-127"/>
              </a:rPr>
              <a:t>액상커피</a:t>
            </a:r>
            <a:r>
              <a:rPr lang="en-US" altLang="ko-KR" sz="1200" b="1" dirty="0" smtClean="0">
                <a:solidFill>
                  <a:srgbClr val="000000"/>
                </a:solidFill>
                <a:latin typeface="HY신명조" panose="02030600000101010101" pitchFamily="18" charset="-127"/>
                <a:ea typeface="HY신명조" panose="02030600000101010101" pitchFamily="18" charset="-127"/>
              </a:rPr>
              <a:t>,</a:t>
            </a:r>
            <a:r>
              <a:rPr lang="ko-KR" altLang="en-US" sz="1200" b="1" dirty="0" smtClean="0">
                <a:solidFill>
                  <a:srgbClr val="000000"/>
                </a:solidFill>
                <a:latin typeface="HY신명조" panose="02030600000101010101" pitchFamily="18" charset="-127"/>
                <a:ea typeface="HY신명조" panose="02030600000101010101" pitchFamily="18" charset="-127"/>
              </a:rPr>
              <a:t> </a:t>
            </a:r>
            <a:r>
              <a:rPr lang="ko-KR" altLang="en-US" sz="1200" b="1" dirty="0" err="1">
                <a:solidFill>
                  <a:srgbClr val="000000"/>
                </a:solidFill>
                <a:latin typeface="HY신명조" panose="02030600000101010101" pitchFamily="18" charset="-127"/>
                <a:ea typeface="HY신명조" panose="02030600000101010101" pitchFamily="18" charset="-127"/>
              </a:rPr>
              <a:t>더치커피</a:t>
            </a:r>
            <a:r>
              <a:rPr lang="en-US" altLang="ko-KR" sz="1200" b="1" dirty="0" smtClean="0">
                <a:solidFill>
                  <a:srgbClr val="000000"/>
                </a:solidFill>
                <a:latin typeface="HY신명조" panose="02030600000101010101" pitchFamily="18" charset="-127"/>
                <a:ea typeface="HY신명조" panose="02030600000101010101" pitchFamily="18" charset="-127"/>
              </a:rPr>
              <a:t>, </a:t>
            </a:r>
            <a:r>
              <a:rPr lang="ko-KR" altLang="en-US" sz="1200" b="1" dirty="0" err="1" smtClean="0">
                <a:solidFill>
                  <a:srgbClr val="000000"/>
                </a:solidFill>
                <a:latin typeface="HY신명조" panose="02030600000101010101" pitchFamily="18" charset="-127"/>
                <a:ea typeface="HY신명조" panose="02030600000101010101" pitchFamily="18" charset="-127"/>
              </a:rPr>
              <a:t>더치커피</a:t>
            </a:r>
            <a:r>
              <a:rPr lang="ko-KR" altLang="en-US" sz="1200" b="1" dirty="0" smtClean="0">
                <a:solidFill>
                  <a:srgbClr val="000000"/>
                </a:solidFill>
                <a:latin typeface="HY신명조" panose="02030600000101010101" pitchFamily="18" charset="-127"/>
                <a:ea typeface="HY신명조" panose="02030600000101010101" pitchFamily="18" charset="-127"/>
              </a:rPr>
              <a:t> </a:t>
            </a:r>
            <a:r>
              <a:rPr lang="ko-KR" altLang="en-US" sz="1200" b="1" dirty="0" err="1" smtClean="0">
                <a:solidFill>
                  <a:srgbClr val="000000"/>
                </a:solidFill>
                <a:latin typeface="HY신명조" panose="02030600000101010101" pitchFamily="18" charset="-127"/>
                <a:ea typeface="HY신명조" panose="02030600000101010101" pitchFamily="18" charset="-127"/>
              </a:rPr>
              <a:t>기구등</a:t>
            </a:r>
            <a:endParaRPr lang="ko-KR" altLang="en-US" sz="1200" dirty="0">
              <a:latin typeface="HY신명조" panose="02030600000101010101" pitchFamily="18" charset="-127"/>
              <a:ea typeface="HY신명조" panose="02030600000101010101" pitchFamily="18" charset="-127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4480333" y="4836093"/>
            <a:ext cx="936104" cy="247946"/>
          </a:xfrm>
          <a:prstGeom prst="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ko-KR" altLang="en-US" sz="1100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주요제품</a:t>
            </a:r>
            <a:endParaRPr lang="en-US" altLang="ko-KR" sz="1100" dirty="0" smtClean="0">
              <a:latin typeface="HY신명조" panose="02030600000101010101" pitchFamily="18" charset="-127"/>
              <a:ea typeface="HY신명조" panose="02030600000101010101" pitchFamily="18" charset="-127"/>
            </a:endParaRPr>
          </a:p>
        </p:txBody>
      </p:sp>
      <p:sp>
        <p:nvSpPr>
          <p:cNvPr id="26" name="직사각형 25"/>
          <p:cNvSpPr/>
          <p:nvPr/>
        </p:nvSpPr>
        <p:spPr>
          <a:xfrm>
            <a:off x="4480333" y="5351727"/>
            <a:ext cx="936104" cy="247946"/>
          </a:xfrm>
          <a:prstGeom prst="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ko-KR" altLang="en-US" sz="1100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전화번호</a:t>
            </a:r>
            <a:endParaRPr lang="en-US" altLang="ko-KR" sz="1100" dirty="0" smtClean="0">
              <a:latin typeface="HY신명조" panose="02030600000101010101" pitchFamily="18" charset="-127"/>
              <a:ea typeface="HY신명조" panose="02030600000101010101" pitchFamily="18" charset="-127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508759" y="5254983"/>
            <a:ext cx="1080119" cy="406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70000"/>
              </a:lnSpc>
            </a:pPr>
            <a:r>
              <a:rPr lang="en-US" altLang="ko-KR" sz="1200" b="1" dirty="0" smtClean="0">
                <a:solidFill>
                  <a:srgbClr val="000000"/>
                </a:solidFill>
                <a:latin typeface="HY신명조" panose="02030600000101010101" pitchFamily="18" charset="-127"/>
                <a:ea typeface="HY신명조" panose="02030600000101010101" pitchFamily="18" charset="-127"/>
              </a:rPr>
              <a:t>1833-8662</a:t>
            </a:r>
            <a:endParaRPr lang="en-US" altLang="ko-KR" sz="1200" b="1" dirty="0">
              <a:solidFill>
                <a:srgbClr val="000000"/>
              </a:solidFill>
              <a:latin typeface="HY신명조" panose="02030600000101010101" pitchFamily="18" charset="-127"/>
              <a:ea typeface="HY신명조" panose="02030600000101010101" pitchFamily="18" charset="-127"/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4480333" y="2053749"/>
            <a:ext cx="936104" cy="247946"/>
          </a:xfrm>
          <a:prstGeom prst="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ko-KR" altLang="en-US" sz="1100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회사명</a:t>
            </a:r>
            <a:endParaRPr lang="en-US" altLang="ko-KR" sz="1100" dirty="0" smtClean="0">
              <a:latin typeface="HY신명조" panose="02030600000101010101" pitchFamily="18" charset="-127"/>
              <a:ea typeface="HY신명조" panose="02030600000101010101" pitchFamily="18" charset="-127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508759" y="2042716"/>
            <a:ext cx="8258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㈜</a:t>
            </a:r>
            <a:r>
              <a:rPr lang="ko-KR" altLang="en-US" sz="1200" b="1" dirty="0" err="1" smtClean="0">
                <a:latin typeface="HY신명조" panose="02030600000101010101" pitchFamily="18" charset="-127"/>
                <a:ea typeface="HY신명조" panose="02030600000101010101" pitchFamily="18" charset="-127"/>
              </a:rPr>
              <a:t>맛과향</a:t>
            </a:r>
            <a:endParaRPr lang="ko-KR" altLang="en-US" sz="1200" b="1" dirty="0">
              <a:latin typeface="HY신명조" panose="02030600000101010101" pitchFamily="18" charset="-127"/>
              <a:ea typeface="HY신명조" panose="02030600000101010101" pitchFamily="18" charset="-127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508758" y="3078547"/>
            <a:ext cx="12234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2007</a:t>
            </a:r>
            <a:r>
              <a:rPr lang="ko-KR" altLang="en-US" sz="12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년 </a:t>
            </a:r>
            <a:r>
              <a:rPr lang="en-US" altLang="ko-KR" sz="12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10</a:t>
            </a:r>
            <a:r>
              <a:rPr lang="ko-KR" altLang="en-US" sz="12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월 </a:t>
            </a:r>
            <a:endParaRPr lang="ko-KR" altLang="en-US" sz="1200" b="1" dirty="0">
              <a:latin typeface="HY신명조" panose="02030600000101010101" pitchFamily="18" charset="-127"/>
              <a:ea typeface="HY신명조" panose="02030600000101010101" pitchFamily="18" charset="-127"/>
            </a:endParaRPr>
          </a:p>
        </p:txBody>
      </p:sp>
      <p:cxnSp>
        <p:nvCxnSpPr>
          <p:cNvPr id="32" name="직선 연결선 31"/>
          <p:cNvCxnSpPr/>
          <p:nvPr/>
        </p:nvCxnSpPr>
        <p:spPr>
          <a:xfrm>
            <a:off x="683568" y="1077675"/>
            <a:ext cx="7776864" cy="0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  <a:effectLst>
            <a:reflection blurRad="6350" stA="50000" endA="300" endPos="900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연결선 32"/>
          <p:cNvCxnSpPr/>
          <p:nvPr/>
        </p:nvCxnSpPr>
        <p:spPr>
          <a:xfrm>
            <a:off x="683568" y="6303211"/>
            <a:ext cx="3024336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  <a:effectLst>
            <a:reflection blurRad="6350" stA="50000" endA="300" endPos="900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직선 연결선 33"/>
          <p:cNvCxnSpPr/>
          <p:nvPr/>
        </p:nvCxnSpPr>
        <p:spPr>
          <a:xfrm>
            <a:off x="5153455" y="6303211"/>
            <a:ext cx="3306977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  <a:effectLst>
            <a:reflection blurRad="6350" stA="50000" endA="300" endPos="900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1596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그림 2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2204864"/>
            <a:ext cx="3760309" cy="3874125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816" y="963588"/>
            <a:ext cx="7884368" cy="5573897"/>
          </a:xfrm>
          <a:prstGeom prst="rect">
            <a:avLst/>
          </a:prstGeom>
        </p:spPr>
      </p:pic>
      <p:cxnSp>
        <p:nvCxnSpPr>
          <p:cNvPr id="3" name="직선 연결선 2"/>
          <p:cNvCxnSpPr/>
          <p:nvPr/>
        </p:nvCxnSpPr>
        <p:spPr>
          <a:xfrm>
            <a:off x="683568" y="1083784"/>
            <a:ext cx="7776864" cy="0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  <a:effectLst>
            <a:reflection blurRad="6350" stA="50000" endA="300" endPos="900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/>
        </p:nvCxnSpPr>
        <p:spPr>
          <a:xfrm>
            <a:off x="683568" y="6309320"/>
            <a:ext cx="3024336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  <a:effectLst>
            <a:reflection blurRad="6350" stA="50000" endA="300" endPos="900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>
            <a:off x="5153455" y="6309320"/>
            <a:ext cx="3306977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  <a:effectLst>
            <a:reflection blurRad="6350" stA="50000" endA="300" endPos="900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그림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9042" y="6194593"/>
            <a:ext cx="971600" cy="229453"/>
          </a:xfrm>
          <a:prstGeom prst="rect">
            <a:avLst/>
          </a:prstGeom>
        </p:spPr>
      </p:pic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865363" y="548680"/>
            <a:ext cx="3706637" cy="41490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3200" kern="1200" cap="all" spc="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latinLnBrk="1" hangingPunct="1">
              <a:defRPr>
                <a:solidFill>
                  <a:schemeClr val="tx2"/>
                </a:solidFill>
              </a:defRPr>
            </a:lvl2pPr>
            <a:lvl3pPr eaLnBrk="1" latinLnBrk="1" hangingPunct="1">
              <a:defRPr>
                <a:solidFill>
                  <a:schemeClr val="tx2"/>
                </a:solidFill>
              </a:defRPr>
            </a:lvl3pPr>
            <a:lvl4pPr eaLnBrk="1" latinLnBrk="1" hangingPunct="1">
              <a:defRPr>
                <a:solidFill>
                  <a:schemeClr val="tx2"/>
                </a:solidFill>
              </a:defRPr>
            </a:lvl4pPr>
            <a:lvl5pPr eaLnBrk="1" latinLnBrk="1" hangingPunct="1">
              <a:defRPr>
                <a:solidFill>
                  <a:schemeClr val="tx2"/>
                </a:solidFill>
              </a:defRPr>
            </a:lvl5pPr>
            <a:lvl6pPr eaLnBrk="1" latinLnBrk="1" hangingPunct="1">
              <a:defRPr>
                <a:solidFill>
                  <a:schemeClr val="tx2"/>
                </a:solidFill>
              </a:defRPr>
            </a:lvl6pPr>
            <a:lvl7pPr eaLnBrk="1" latinLnBrk="1" hangingPunct="1">
              <a:defRPr>
                <a:solidFill>
                  <a:schemeClr val="tx2"/>
                </a:solidFill>
              </a:defRPr>
            </a:lvl7pPr>
            <a:lvl8pPr eaLnBrk="1" latinLnBrk="1" hangingPunct="1">
              <a:defRPr>
                <a:solidFill>
                  <a:schemeClr val="tx2"/>
                </a:solidFill>
              </a:defRPr>
            </a:lvl8pPr>
            <a:lvl9pPr eaLnBrk="1" latin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en-US" altLang="ko-KR" sz="2000" b="1" dirty="0">
                <a:latin typeface="HY신명조" panose="02030600000101010101" pitchFamily="18" charset="-127"/>
                <a:ea typeface="HY신명조" panose="02030600000101010101" pitchFamily="18" charset="-127"/>
              </a:rPr>
              <a:t>2</a:t>
            </a:r>
            <a:r>
              <a:rPr lang="en-US" altLang="ko-KR" sz="20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. </a:t>
            </a:r>
            <a:r>
              <a:rPr lang="ko-KR" altLang="en-US" sz="2000" b="1" dirty="0" err="1" smtClean="0">
                <a:latin typeface="HY신명조" panose="02030600000101010101" pitchFamily="18" charset="-127"/>
                <a:ea typeface="HY신명조" panose="02030600000101010101" pitchFamily="18" charset="-127"/>
              </a:rPr>
              <a:t>액상커피</a:t>
            </a:r>
            <a:r>
              <a:rPr lang="ko-KR" altLang="en-US" sz="20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 설명 및 가격</a:t>
            </a:r>
            <a:endParaRPr lang="en-US" altLang="ko-KR" sz="2000" b="1" dirty="0">
              <a:latin typeface="HY신명조" panose="02030600000101010101" pitchFamily="18" charset="-127"/>
              <a:ea typeface="HY신명조" panose="02030600000101010101" pitchFamily="18" charset="-127"/>
            </a:endParaRPr>
          </a:p>
        </p:txBody>
      </p:sp>
      <p:cxnSp>
        <p:nvCxnSpPr>
          <p:cNvPr id="9" name="직선 연결선 8"/>
          <p:cNvCxnSpPr/>
          <p:nvPr/>
        </p:nvCxnSpPr>
        <p:spPr>
          <a:xfrm>
            <a:off x="683568" y="1083784"/>
            <a:ext cx="7776864" cy="0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  <a:effectLst>
            <a:reflection blurRad="6350" stA="50000" endA="300" endPos="900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/>
        </p:nvCxnSpPr>
        <p:spPr>
          <a:xfrm>
            <a:off x="683568" y="6309320"/>
            <a:ext cx="3024336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  <a:effectLst>
            <a:reflection blurRad="6350" stA="50000" endA="300" endPos="900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연결선 13"/>
          <p:cNvCxnSpPr/>
          <p:nvPr/>
        </p:nvCxnSpPr>
        <p:spPr>
          <a:xfrm>
            <a:off x="5153455" y="6309320"/>
            <a:ext cx="3306977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  <a:effectLst>
            <a:reflection blurRad="6350" stA="50000" endA="300" endPos="900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738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97768"/>
            <a:ext cx="2952328" cy="998984"/>
          </a:xfrm>
        </p:spPr>
        <p:txBody>
          <a:bodyPr>
            <a:noAutofit/>
          </a:bodyPr>
          <a:lstStyle/>
          <a:p>
            <a:pPr lvl="0" algn="ctr"/>
            <a:r>
              <a:rPr lang="en-US" altLang="ko-KR" sz="4400" dirty="0">
                <a:solidFill>
                  <a:schemeClr val="accent5">
                    <a:lumMod val="50000"/>
                  </a:schemeClr>
                </a:solidFill>
                <a:latin typeface="Adobe Heiti Std R" pitchFamily="34" charset="-128"/>
                <a:ea typeface="Adobe Heiti Std R" pitchFamily="34" charset="-128"/>
              </a:rPr>
              <a:t>Company</a:t>
            </a:r>
            <a:endParaRPr lang="en-US" altLang="ko-KR" sz="4400" dirty="0">
              <a:solidFill>
                <a:schemeClr val="accent5">
                  <a:lumMod val="50000"/>
                </a:schemeClr>
              </a:solidFill>
              <a:ea typeface="굴림"/>
            </a:endParaRPr>
          </a:p>
        </p:txBody>
      </p:sp>
      <p:cxnSp>
        <p:nvCxnSpPr>
          <p:cNvPr id="3" name="직선 연결선 2"/>
          <p:cNvCxnSpPr/>
          <p:nvPr/>
        </p:nvCxnSpPr>
        <p:spPr>
          <a:xfrm>
            <a:off x="683568" y="1083784"/>
            <a:ext cx="7776864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  <a:effectLst>
            <a:reflection blurRad="6350" stA="50000" endA="300" endPos="900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/>
        </p:nvCxnSpPr>
        <p:spPr>
          <a:xfrm>
            <a:off x="683568" y="6309320"/>
            <a:ext cx="3024336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  <a:effectLst>
            <a:reflection blurRad="6350" stA="50000" endA="300" endPos="900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>
            <a:off x="5153455" y="6309320"/>
            <a:ext cx="3306977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  <a:effectLst>
            <a:reflection blurRad="6350" stA="50000" endA="300" endPos="900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그림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9042" y="6194593"/>
            <a:ext cx="971600" cy="229453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6084168" y="620688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 smtClean="0"/>
              <a:t>                      </a:t>
            </a:r>
            <a:endParaRPr lang="ko-KR" altLang="en-US" b="1" dirty="0">
              <a:latin typeface="나눔고딕"/>
            </a:endParaRPr>
          </a:p>
        </p:txBody>
      </p:sp>
      <p:pic>
        <p:nvPicPr>
          <p:cNvPr id="26" name="그림 2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499" y="2291179"/>
            <a:ext cx="3760309" cy="3874125"/>
          </a:xfrm>
          <a:prstGeom prst="rect">
            <a:avLst/>
          </a:prstGeom>
        </p:spPr>
      </p:pic>
      <p:cxnSp>
        <p:nvCxnSpPr>
          <p:cNvPr id="10" name="직선 연결선 9"/>
          <p:cNvCxnSpPr/>
          <p:nvPr/>
        </p:nvCxnSpPr>
        <p:spPr>
          <a:xfrm>
            <a:off x="683568" y="1083784"/>
            <a:ext cx="7776864" cy="0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  <a:effectLst>
            <a:reflection blurRad="6350" stA="50000" endA="300" endPos="900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/>
        </p:nvCxnSpPr>
        <p:spPr>
          <a:xfrm>
            <a:off x="683568" y="6309320"/>
            <a:ext cx="3024336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  <a:effectLst>
            <a:reflection blurRad="6350" stA="50000" endA="300" endPos="900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연결선 13"/>
          <p:cNvCxnSpPr/>
          <p:nvPr/>
        </p:nvCxnSpPr>
        <p:spPr>
          <a:xfrm>
            <a:off x="5153455" y="6309320"/>
            <a:ext cx="3306977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  <a:effectLst>
            <a:reflection blurRad="6350" stA="50000" endA="300" endPos="900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그림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2645" y="4509280"/>
            <a:ext cx="2389091" cy="1440000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261" y="1355174"/>
            <a:ext cx="2389091" cy="1440000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6453" y="1355174"/>
            <a:ext cx="2389091" cy="1440000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2883" y="1355174"/>
            <a:ext cx="2389091" cy="1440000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895" y="2931438"/>
            <a:ext cx="2389091" cy="1440000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6453" y="2931438"/>
            <a:ext cx="2389091" cy="1440000"/>
          </a:xfrm>
          <a:prstGeom prst="rect">
            <a:avLst/>
          </a:prstGeom>
        </p:spPr>
      </p:pic>
      <p:pic>
        <p:nvPicPr>
          <p:cNvPr id="16" name="그림 15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2645" y="2931438"/>
            <a:ext cx="2389091" cy="1440000"/>
          </a:xfrm>
          <a:prstGeom prst="rect">
            <a:avLst/>
          </a:prstGeom>
        </p:spPr>
      </p:pic>
      <p:pic>
        <p:nvPicPr>
          <p:cNvPr id="17" name="그림 16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896" y="4509280"/>
            <a:ext cx="2389091" cy="1440000"/>
          </a:xfrm>
          <a:prstGeom prst="rect">
            <a:avLst/>
          </a:prstGeom>
        </p:spPr>
      </p:pic>
      <p:pic>
        <p:nvPicPr>
          <p:cNvPr id="18" name="그림 17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6453" y="4509280"/>
            <a:ext cx="2389091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0351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직선 연결선 9"/>
          <p:cNvCxnSpPr/>
          <p:nvPr/>
        </p:nvCxnSpPr>
        <p:spPr>
          <a:xfrm>
            <a:off x="683568" y="1083784"/>
            <a:ext cx="7776864" cy="0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  <a:effectLst>
            <a:reflection blurRad="6350" stA="50000" endA="300" endPos="900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/>
        </p:nvCxnSpPr>
        <p:spPr>
          <a:xfrm>
            <a:off x="683568" y="6309320"/>
            <a:ext cx="3024336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  <a:effectLst>
            <a:reflection blurRad="6350" stA="50000" endA="300" endPos="900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연결선 13"/>
          <p:cNvCxnSpPr/>
          <p:nvPr/>
        </p:nvCxnSpPr>
        <p:spPr>
          <a:xfrm>
            <a:off x="5153455" y="6309320"/>
            <a:ext cx="3306977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  <a:effectLst>
            <a:reflection blurRad="6350" stA="50000" endA="300" endPos="900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그림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9042" y="6194593"/>
            <a:ext cx="971600" cy="229453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6084168" y="620688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 smtClean="0"/>
              <a:t>                      </a:t>
            </a:r>
            <a:endParaRPr lang="ko-KR" altLang="en-US" b="1" dirty="0">
              <a:latin typeface="나눔고딕"/>
            </a:endParaRPr>
          </a:p>
        </p:txBody>
      </p:sp>
      <p:pic>
        <p:nvPicPr>
          <p:cNvPr id="26" name="그림 2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499" y="2291179"/>
            <a:ext cx="3760309" cy="387412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275856" y="4775436"/>
            <a:ext cx="56166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5400" b="1" dirty="0" smtClean="0">
                <a:latin typeface="나눔고딕"/>
              </a:rPr>
              <a:t>  감사 합니다</a:t>
            </a:r>
            <a:r>
              <a:rPr lang="en-US" altLang="ko-KR" sz="5400" b="1" dirty="0" smtClean="0">
                <a:latin typeface="나눔고딕"/>
              </a:rPr>
              <a:t>.</a:t>
            </a:r>
            <a:endParaRPr lang="ko-KR" altLang="en-US" sz="5400" b="1" dirty="0">
              <a:latin typeface="나눔고딕"/>
            </a:endParaRPr>
          </a:p>
        </p:txBody>
      </p:sp>
    </p:spTree>
    <p:extLst>
      <p:ext uri="{BB962C8B-B14F-4D97-AF65-F5344CB8AC3E}">
        <p14:creationId xmlns:p14="http://schemas.microsoft.com/office/powerpoint/2010/main" val="3943315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복합">
  <a:themeElements>
    <a:clrScheme name="복합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복합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복합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10000"/>
                <a:lumMod val="80000"/>
              </a:schemeClr>
            </a:gs>
            <a:gs pos="79000">
              <a:schemeClr val="phClr">
                <a:tint val="100000"/>
                <a:shade val="90000"/>
                <a:satMod val="105000"/>
                <a:lumMod val="10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1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hade val="100000"/>
                <a:satMod val="100000"/>
                <a:lumMod val="110000"/>
              </a:schemeClr>
            </a:gs>
            <a:gs pos="83000">
              <a:schemeClr val="phClr">
                <a:shade val="75000"/>
                <a:satMod val="200000"/>
              </a:schemeClr>
            </a:gs>
            <a:gs pos="100000">
              <a:schemeClr val="phClr">
                <a:shade val="90000"/>
                <a:satMod val="200000"/>
              </a:schemeClr>
            </a:gs>
          </a:gsLst>
          <a:path path="circle">
            <a:fillToRect l="75000" t="100000" b="3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Composite</Template>
  <TotalTime>4877</TotalTime>
  <Words>158</Words>
  <Application>Microsoft Office PowerPoint</Application>
  <PresentationFormat>화면 슬라이드 쇼(4:3)</PresentationFormat>
  <Paragraphs>45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3" baseType="lpstr">
      <vt:lpstr>Adobe Heiti Std R</vt:lpstr>
      <vt:lpstr>HY신명조</vt:lpstr>
      <vt:lpstr>굴림</vt:lpstr>
      <vt:lpstr>나눔고딕</vt:lpstr>
      <vt:lpstr>맑은 고딕</vt:lpstr>
      <vt:lpstr>Calibri</vt:lpstr>
      <vt:lpstr>Wingdings</vt:lpstr>
      <vt:lpstr>복합</vt:lpstr>
      <vt:lpstr>PowerPoint 프레젠테이션</vt:lpstr>
      <vt:lpstr>PowerPoint 프레젠테이션</vt:lpstr>
      <vt:lpstr>PowerPoint 프레젠테이션</vt:lpstr>
      <vt:lpstr>Company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JINA-성낙일</dc:creator>
  <cp:lastModifiedBy>맛과향</cp:lastModifiedBy>
  <cp:revision>236</cp:revision>
  <cp:lastPrinted>2018-04-30T02:12:20Z</cp:lastPrinted>
  <dcterms:created xsi:type="dcterms:W3CDTF">2014-01-08T05:07:14Z</dcterms:created>
  <dcterms:modified xsi:type="dcterms:W3CDTF">2018-05-04T03:21:07Z</dcterms:modified>
</cp:coreProperties>
</file>